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56.png" ContentType="image/png"/>
  <Override PartName="/ppt/media/image55.png" ContentType="image/png"/>
  <Override PartName="/ppt/media/image54.png" ContentType="image/png"/>
  <Override PartName="/ppt/media/image53.png" ContentType="image/png"/>
  <Override PartName="/ppt/media/image52.png" ContentType="image/png"/>
  <Override PartName="/ppt/media/image51.png" ContentType="image/png"/>
  <Override PartName="/ppt/media/image50.png" ContentType="image/png"/>
  <Override PartName="/ppt/media/image46.png" ContentType="image/png"/>
  <Override PartName="/ppt/media/image45.png" ContentType="image/png"/>
  <Override PartName="/ppt/media/image44.png" ContentType="image/png"/>
  <Override PartName="/ppt/media/image15.png" ContentType="image/png"/>
  <Override PartName="/ppt/media/image20.png" ContentType="image/png"/>
  <Override PartName="/ppt/media/image57.png" ContentType="image/png"/>
  <Override PartName="/ppt/media/image21.png" ContentType="image/png"/>
  <Override PartName="/ppt/media/image58.png" ContentType="image/png"/>
  <Override PartName="/ppt/media/image69.png" ContentType="image/png"/>
  <Override PartName="/ppt/media/image32.png" ContentType="image/png"/>
  <Override PartName="/ppt/media/image14.png" ContentType="image/png"/>
  <Override PartName="/ppt/media/image2.png" ContentType="image/png"/>
  <Override PartName="/ppt/media/image68.png" ContentType="image/png"/>
  <Override PartName="/ppt/media/image31.png" ContentType="image/png"/>
  <Override PartName="/ppt/media/image67.png" ContentType="image/png"/>
  <Override PartName="/ppt/media/image30.png" ContentType="image/png"/>
  <Override PartName="/ppt/media/image66.png" ContentType="image/png"/>
  <Override PartName="/ppt/media/image65.png" ContentType="image/png"/>
  <Override PartName="/ppt/media/image16.png" ContentType="image/png"/>
  <Override PartName="/ppt/media/image4.png" ContentType="image/png"/>
  <Override PartName="/ppt/media/image34.png" ContentType="image/png"/>
  <Override PartName="/ppt/media/image27.png" ContentType="image/png"/>
  <Override PartName="/ppt/media/image64.png" ContentType="image/png"/>
  <Override PartName="/ppt/media/image25.png" ContentType="image/png"/>
  <Override PartName="/ppt/media/image62.png" ContentType="image/png"/>
  <Override PartName="/ppt/media/image24.png" ContentType="image/png"/>
  <Override PartName="/ppt/media/image59.png" ContentType="image/png"/>
  <Override PartName="/ppt/media/image22.png" ContentType="image/png"/>
  <Override PartName="/ppt/media/image61.png" ContentType="image/png"/>
  <Override PartName="/ppt/media/image63.png" ContentType="image/png"/>
  <Override PartName="/ppt/media/image26.png" ContentType="image/png"/>
  <Override PartName="/ppt/media/image60.png" ContentType="image/png"/>
  <Override PartName="/ppt/media/image23.png" ContentType="image/png"/>
  <Override PartName="/ppt/media/image28.png" ContentType="image/png"/>
  <Override PartName="/ppt/media/image17.png" ContentType="image/png"/>
  <Override PartName="/ppt/media/image5.png" ContentType="image/png"/>
  <Override PartName="/ppt/media/image35.png" ContentType="image/png"/>
  <Override PartName="/ppt/media/image10.png" ContentType="image/png"/>
  <Override PartName="/ppt/media/image47.png" ContentType="image/png"/>
  <Override PartName="/ppt/media/image29.png" ContentType="image/png"/>
  <Override PartName="/ppt/media/image18.png" ContentType="image/png"/>
  <Override PartName="/ppt/media/image6.png" ContentType="image/png"/>
  <Override PartName="/ppt/media/image36.png" ContentType="image/png"/>
  <Override PartName="/ppt/media/image11.png" ContentType="image/png"/>
  <Override PartName="/ppt/media/image48.png" ContentType="image/png"/>
  <Override PartName="/ppt/media/image19.png" ContentType="image/png"/>
  <Override PartName="/ppt/media/image7.png" ContentType="image/png"/>
  <Override PartName="/ppt/media/image37.png" ContentType="image/png"/>
  <Override PartName="/ppt/media/image12.png" ContentType="image/png"/>
  <Override PartName="/ppt/media/image49.png" ContentType="image/png"/>
  <Override PartName="/ppt/media/image8.png" ContentType="image/png"/>
  <Override PartName="/ppt/media/image38.png" ContentType="image/png"/>
  <Override PartName="/ppt/media/image1.png" ContentType="image/png"/>
  <Override PartName="/ppt/media/image13.png" ContentType="image/png"/>
  <Override PartName="/ppt/media/image9.png" ContentType="image/png"/>
  <Override PartName="/ppt/media/image39.png" ContentType="image/png"/>
  <Override PartName="/ppt/media/image33.png" ContentType="image/png"/>
  <Override PartName="/ppt/media/image40.png" ContentType="image/png"/>
  <Override PartName="/ppt/media/image3.jpeg" ContentType="image/jpeg"/>
  <Override PartName="/ppt/media/image41.png" ContentType="image/png"/>
  <Override PartName="/ppt/media/image42.png" ContentType="image/png"/>
  <Override PartName="/ppt/media/image43.png" ContentType="image/png"/>
  <Override PartName="/ppt/presProps.xml" ContentType="application/vnd.openxmlformats-officedocument.presentationml.presPro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28.xml.rels" ContentType="application/vnd.openxmlformats-package.relationships+xml"/>
  <Override PartName="/ppt/slides/_rels/slide13.xml.rels" ContentType="application/vnd.openxmlformats-package.relationships+xml"/>
  <Override PartName="/ppt/slides/_rels/slide16.xml.rels" ContentType="application/vnd.openxmlformats-package.relationships+xml"/>
  <Override PartName="/ppt/slides/_rels/slide12.xml.rels" ContentType="application/vnd.openxmlformats-package.relationships+xml"/>
  <Override PartName="/ppt/slides/_rels/slide15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1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17.xml" ContentType="application/vnd.openxmlformats-officedocument.presentationml.slide+xml"/>
  <Override PartName="/ppt/slides/slide29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449FD8B-78BE-4B4E-8AC1-BA48F4BC605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70D7D2D-8105-471F-BF17-E78E6742FC43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9F1A2DE-A18C-41B2-B94C-3788536DBE7F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6EDE964-446C-4275-ACFA-6E1C99D00EE5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60E3391F-2B41-4F8D-8B48-02687D28677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86830262-4E76-4938-B980-290F421AF3EA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4DF02B4D-1355-4205-A557-E035CE0B76D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B139D41-F904-4AB6-B1EF-931B57F2CD6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84D0D97-E9C5-4C72-8D07-08F6798BAB5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E71B4438-AA68-49E9-9E00-DE106128DF9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A6A2B228-5F2B-4011-A020-331712987742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2933EF0-A42B-41A4-9011-109F26C044B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B922DCF1-325C-4EF4-AE93-D8B8FF27E34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3C8B95B-850D-4495-AA4E-4D1B8F6488B1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C78A954-6088-45FC-81D2-98BE75F7D9FD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935FAC62-E9E7-47E9-B0B0-DB275110A965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p>
            <a:fld id="{DF50ACFE-7D06-41AD-ADCF-B04A7B8D456F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842BA199-B385-4F33-B99A-E3BF3796DDE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7E85052F-EF81-4CCE-8458-0BB4C1BE61A5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00B17FB-98F9-47E9-B74B-ABB0539A66C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fr-F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1F43B011-ED53-4E5A-8F55-D76E2EF3DFFF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481074B3-B27A-4E27-B92B-D49688DE7AB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544076C-01DA-4B54-B36A-04180F8ED0A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9786715B-C8DA-440A-AB6A-72E2344E10B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fr-FR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  <a:buNone/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&lt;date/heure&gt;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8527CDE-CB78-4907-B9F9-45ECEB11F9E3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  <a:buNone/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>
              <a:lnSpc>
                <a:spcPct val="100000"/>
              </a:lnSpc>
              <a:buNone/>
            </a:pPr>
            <a:r>
              <a:rPr b="0" lang="fr-FR" sz="1200" spc="-1" strike="noStrike">
                <a:solidFill>
                  <a:srgbClr val="8b8b8b"/>
                </a:solidFill>
                <a:latin typeface="Calibri"/>
              </a:rPr>
              <a:t>&lt;date/heure&gt;</a:t>
            </a:r>
            <a:endParaRPr b="0" lang="fr-FR" sz="12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ctr">
              <a:buNone/>
              <a:defRPr b="0" lang="fr-FR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buNone/>
              <a:defRPr b="0" lang="fr-F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A899BFB7-9F2E-4F7B-8F52-C37373466F00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image" Target="../media/image42.png"/><Relationship Id="rId4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image" Target="../media/image44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image" Target="../media/image46.png"/><Relationship Id="rId3" Type="http://schemas.openxmlformats.org/officeDocument/2006/relationships/image" Target="../media/image47.png"/><Relationship Id="rId4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image" Target="../media/image50.png"/><Relationship Id="rId4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image" Target="../media/image52.png"/><Relationship Id="rId3" Type="http://schemas.openxmlformats.org/officeDocument/2006/relationships/image" Target="../media/image53.pn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png"/><Relationship Id="rId3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image" Target="../media/image59.png"/><Relationship Id="rId3" Type="http://schemas.openxmlformats.org/officeDocument/2006/relationships/image" Target="../media/image60.png"/><Relationship Id="rId4" Type="http://schemas.openxmlformats.org/officeDocument/2006/relationships/image" Target="../media/image61.png"/><Relationship Id="rId5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58545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Forme en L 15"/>
          <p:cNvSpPr/>
          <p:nvPr/>
        </p:nvSpPr>
        <p:spPr>
          <a:xfrm rot="8066400">
            <a:off x="10427760" y="-232236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3" name="Octogone 50"/>
          <p:cNvSpPr/>
          <p:nvPr/>
        </p:nvSpPr>
        <p:spPr>
          <a:xfrm>
            <a:off x="5181480" y="-115560"/>
            <a:ext cx="1912680" cy="484560"/>
          </a:xfrm>
          <a:prstGeom prst="octagon">
            <a:avLst>
              <a:gd name="adj" fmla="val 198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4" name="Octogone 49"/>
          <p:cNvSpPr/>
          <p:nvPr/>
        </p:nvSpPr>
        <p:spPr>
          <a:xfrm>
            <a:off x="3457800" y="6516360"/>
            <a:ext cx="5370840" cy="434520"/>
          </a:xfrm>
          <a:prstGeom prst="octagon">
            <a:avLst>
              <a:gd name="adj" fmla="val 198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Rectangle 34"/>
          <p:cNvSpPr/>
          <p:nvPr/>
        </p:nvSpPr>
        <p:spPr>
          <a:xfrm>
            <a:off x="-14040" y="3163680"/>
            <a:ext cx="4053960" cy="60984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Rectangle 35"/>
          <p:cNvSpPr/>
          <p:nvPr/>
        </p:nvSpPr>
        <p:spPr>
          <a:xfrm>
            <a:off x="7830360" y="3123720"/>
            <a:ext cx="4375440" cy="6098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algn="ctr" blurRad="50760" dir="5400000" dist="50760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7" name="Rectangle 32"/>
          <p:cNvSpPr/>
          <p:nvPr/>
        </p:nvSpPr>
        <p:spPr>
          <a:xfrm>
            <a:off x="0" y="3735360"/>
            <a:ext cx="4311000" cy="369000"/>
          </a:xfrm>
          <a:prstGeom prst="rect">
            <a:avLst/>
          </a:prstGeom>
          <a:gradFill rotWithShape="0">
            <a:gsLst>
              <a:gs pos="0">
                <a:srgbClr val="d62b29"/>
              </a:gs>
              <a:gs pos="100000">
                <a:srgbClr val="c00000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8" name="ZoneTexte 28"/>
          <p:cNvSpPr/>
          <p:nvPr/>
        </p:nvSpPr>
        <p:spPr>
          <a:xfrm>
            <a:off x="5312880" y="0"/>
            <a:ext cx="16614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ffffff"/>
                </a:solidFill>
                <a:latin typeface="Calibri"/>
              </a:rPr>
              <a:t>11 Mai 2023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89" name="Image 13" descr="Une image contenant texte&#10;&#10;Description générée automatiquement"/>
          <p:cNvPicPr/>
          <p:nvPr/>
        </p:nvPicPr>
        <p:blipFill>
          <a:blip r:embed="rId1"/>
          <a:stretch/>
        </p:blipFill>
        <p:spPr>
          <a:xfrm>
            <a:off x="183960" y="5691960"/>
            <a:ext cx="3047760" cy="981000"/>
          </a:xfrm>
          <a:prstGeom prst="rect">
            <a:avLst/>
          </a:prstGeom>
          <a:ln w="0">
            <a:noFill/>
          </a:ln>
        </p:spPr>
      </p:pic>
      <p:sp>
        <p:nvSpPr>
          <p:cNvPr id="90" name="Rectangle 36"/>
          <p:cNvSpPr/>
          <p:nvPr/>
        </p:nvSpPr>
        <p:spPr>
          <a:xfrm>
            <a:off x="0" y="2794680"/>
            <a:ext cx="4311360" cy="369000"/>
          </a:xfrm>
          <a:prstGeom prst="rect">
            <a:avLst/>
          </a:prstGeom>
          <a:gradFill rotWithShape="0">
            <a:gsLst>
              <a:gs pos="0">
                <a:srgbClr val="d62b29"/>
              </a:gs>
              <a:gs pos="100000">
                <a:srgbClr val="c00000"/>
              </a:gs>
            </a:gsLst>
            <a:lin ang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1" name="Rectangle 37"/>
          <p:cNvSpPr/>
          <p:nvPr/>
        </p:nvSpPr>
        <p:spPr>
          <a:xfrm rot="10800000">
            <a:off x="7830360" y="3735720"/>
            <a:ext cx="4375440" cy="369000"/>
          </a:xfrm>
          <a:prstGeom prst="rect">
            <a:avLst/>
          </a:prstGeom>
          <a:gradFill rotWithShape="0">
            <a:gsLst>
              <a:gs pos="0">
                <a:srgbClr val="d62b29"/>
              </a:gs>
              <a:gs pos="100000">
                <a:srgbClr val="c00000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Rectangle 38"/>
          <p:cNvSpPr/>
          <p:nvPr/>
        </p:nvSpPr>
        <p:spPr>
          <a:xfrm rot="10800000">
            <a:off x="7706520" y="2794680"/>
            <a:ext cx="4499280" cy="369000"/>
          </a:xfrm>
          <a:prstGeom prst="rect">
            <a:avLst/>
          </a:prstGeom>
          <a:gradFill rotWithShape="0">
            <a:gsLst>
              <a:gs pos="0">
                <a:srgbClr val="d62b29"/>
              </a:gs>
              <a:gs pos="100000">
                <a:srgbClr val="c00000"/>
              </a:gs>
            </a:gsLst>
            <a:lin ang="108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Octogone 39"/>
          <p:cNvSpPr/>
          <p:nvPr/>
        </p:nvSpPr>
        <p:spPr>
          <a:xfrm>
            <a:off x="3819240" y="2338920"/>
            <a:ext cx="4857480" cy="2227680"/>
          </a:xfrm>
          <a:prstGeom prst="octagon">
            <a:avLst>
              <a:gd name="adj" fmla="val 19856"/>
            </a:avLst>
          </a:prstGeom>
          <a:solidFill>
            <a:schemeClr val="bg1"/>
          </a:solidFill>
          <a:ln>
            <a:noFill/>
          </a:ln>
          <a:effectLst>
            <a:outerShdw algn="tr" blurRad="50760" dir="8100000" dist="37674" rotWithShape="0" sx="101000" sy="101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4" name="Image 25" descr="Une image contenant texte, clipart&#10;&#10;Description générée automatiquement"/>
          <p:cNvPicPr/>
          <p:nvPr/>
        </p:nvPicPr>
        <p:blipFill>
          <a:blip r:embed="rId2"/>
          <a:stretch/>
        </p:blipFill>
        <p:spPr>
          <a:xfrm>
            <a:off x="4435200" y="3164040"/>
            <a:ext cx="3380760" cy="732960"/>
          </a:xfrm>
          <a:prstGeom prst="rect">
            <a:avLst/>
          </a:prstGeom>
          <a:ln w="0">
            <a:noFill/>
          </a:ln>
        </p:spPr>
      </p:pic>
      <p:sp>
        <p:nvSpPr>
          <p:cNvPr id="95" name="Octogone 1"/>
          <p:cNvSpPr/>
          <p:nvPr/>
        </p:nvSpPr>
        <p:spPr>
          <a:xfrm>
            <a:off x="5135760" y="6182280"/>
            <a:ext cx="1912680" cy="484560"/>
          </a:xfrm>
          <a:prstGeom prst="octagon">
            <a:avLst>
              <a:gd name="adj" fmla="val 198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BTS SN2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96" name="ZoneTexte 41"/>
          <p:cNvSpPr/>
          <p:nvPr/>
        </p:nvSpPr>
        <p:spPr>
          <a:xfrm>
            <a:off x="3650400" y="6488640"/>
            <a:ext cx="4952520" cy="638280"/>
          </a:xfrm>
          <a:prstGeom prst="rect">
            <a:avLst/>
          </a:prstGeom>
          <a:noFill/>
          <a:ln w="0">
            <a:noFill/>
          </a:ln>
          <a:effectLst>
            <a:glow rad="139680">
              <a:srgbClr val="1465f4">
                <a:alpha val="40000"/>
              </a:srgbClr>
            </a:glow>
            <a:outerShdw algn="br" blurRad="76320" dir="0" kx="1200000" rotWithShape="0" sy="23000">
              <a:srgbClr val="000000">
                <a:alpha val="20000"/>
              </a:srgbClr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ffffff"/>
                </a:solidFill>
                <a:latin typeface="Main Font Family"/>
              </a:rPr>
              <a:t>Loup Sonneville, Jean-Remy Dion, Nelson Graveau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97" name="Forme en L 15"/>
          <p:cNvSpPr/>
          <p:nvPr/>
        </p:nvSpPr>
        <p:spPr>
          <a:xfrm rot="7949400">
            <a:off x="9257760" y="-227808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8" name="Forme en L 15"/>
          <p:cNvSpPr/>
          <p:nvPr/>
        </p:nvSpPr>
        <p:spPr>
          <a:xfrm flipV="1" rot="2571000">
            <a:off x="-2896920" y="-2203560"/>
            <a:ext cx="4662360" cy="163152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9" name="Forme en L 15"/>
          <p:cNvSpPr/>
          <p:nvPr/>
        </p:nvSpPr>
        <p:spPr>
          <a:xfrm flipV="1" rot="2554800">
            <a:off x="-1769400" y="-2174040"/>
            <a:ext cx="4662360" cy="163152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0" name="ZoneTexte 2"/>
          <p:cNvSpPr/>
          <p:nvPr/>
        </p:nvSpPr>
        <p:spPr>
          <a:xfrm>
            <a:off x="5315760" y="1973880"/>
            <a:ext cx="297432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Revue de projet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01" name="ZoneTexte 3"/>
          <p:cNvSpPr/>
          <p:nvPr/>
        </p:nvSpPr>
        <p:spPr>
          <a:xfrm>
            <a:off x="5508360" y="4654800"/>
            <a:ext cx="18450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Base de données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c7c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Rectangle 26"/>
          <p:cNvSpPr/>
          <p:nvPr/>
        </p:nvSpPr>
        <p:spPr>
          <a:xfrm flipV="1">
            <a:off x="0" y="-3240"/>
            <a:ext cx="12191760" cy="6860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3" name="Freeform 3"/>
          <p:cNvSpPr/>
          <p:nvPr/>
        </p:nvSpPr>
        <p:spPr>
          <a:xfrm flipV="1">
            <a:off x="1247040" y="-360"/>
            <a:ext cx="9468360" cy="6858000"/>
          </a:xfrm>
          <a:custGeom>
            <a:avLst/>
            <a:gdLst/>
            <a:ah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4" name="Freeform 16"/>
          <p:cNvSpPr/>
          <p:nvPr/>
        </p:nvSpPr>
        <p:spPr>
          <a:xfrm flipV="1">
            <a:off x="0" y="-360"/>
            <a:ext cx="9324720" cy="6858000"/>
          </a:xfrm>
          <a:custGeom>
            <a:avLst/>
            <a:gdLst/>
            <a:ahLst/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720000" y="491760"/>
            <a:ext cx="6437520" cy="742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69000"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alibri Light"/>
              </a:rPr>
              <a:t>Présentation du besoin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206" name="Image 32" descr=""/>
          <p:cNvPicPr/>
          <p:nvPr/>
        </p:nvPicPr>
        <p:blipFill>
          <a:blip r:embed="rId1"/>
          <a:stretch/>
        </p:blipFill>
        <p:spPr>
          <a:xfrm>
            <a:off x="753480" y="1208520"/>
            <a:ext cx="6213600" cy="5361480"/>
          </a:xfrm>
          <a:prstGeom prst="rect">
            <a:avLst/>
          </a:prstGeom>
          <a:ln w="0">
            <a:noFill/>
          </a:ln>
        </p:spPr>
      </p:pic>
      <p:sp>
        <p:nvSpPr>
          <p:cNvPr id="207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8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2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3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4" name="Image 5" descr="Une image contenant texte, clipart&#10;&#10;Description générée automatiquement"/>
          <p:cNvPicPr/>
          <p:nvPr/>
        </p:nvPicPr>
        <p:blipFill>
          <a:blip r:embed="rId2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sp>
        <p:nvSpPr>
          <p:cNvPr id="215" name="Rectangle 2"/>
          <p:cNvSpPr/>
          <p:nvPr/>
        </p:nvSpPr>
        <p:spPr>
          <a:xfrm>
            <a:off x="1595160" y="1697400"/>
            <a:ext cx="12191760" cy="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6" name="Ellipse 36"/>
          <p:cNvSpPr/>
          <p:nvPr/>
        </p:nvSpPr>
        <p:spPr>
          <a:xfrm>
            <a:off x="2358000" y="1277640"/>
            <a:ext cx="1305000" cy="1320120"/>
          </a:xfrm>
          <a:prstGeom prst="ellipse">
            <a:avLst/>
          </a:prstGeom>
          <a:solidFill>
            <a:srgbClr val="58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17" name="Image 14" descr="Une image contenant texte&#10;&#10;Description générée automatiquement"/>
          <p:cNvPicPr/>
          <p:nvPr/>
        </p:nvPicPr>
        <p:blipFill>
          <a:blip r:embed="rId3"/>
          <a:stretch/>
        </p:blipFill>
        <p:spPr>
          <a:xfrm>
            <a:off x="2597040" y="1306440"/>
            <a:ext cx="990000" cy="1320120"/>
          </a:xfrm>
          <a:prstGeom prst="rect">
            <a:avLst/>
          </a:prstGeom>
          <a:ln w="0">
            <a:noFill/>
          </a:ln>
        </p:spPr>
      </p:pic>
      <p:sp>
        <p:nvSpPr>
          <p:cNvPr id="218" name="Ellipse 34"/>
          <p:cNvSpPr/>
          <p:nvPr/>
        </p:nvSpPr>
        <p:spPr>
          <a:xfrm>
            <a:off x="2358000" y="3040200"/>
            <a:ext cx="1305000" cy="1320120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Ellipse 35"/>
          <p:cNvSpPr/>
          <p:nvPr/>
        </p:nvSpPr>
        <p:spPr>
          <a:xfrm>
            <a:off x="2341800" y="5210640"/>
            <a:ext cx="1305000" cy="1320120"/>
          </a:xfrm>
          <a:prstGeom prst="ellipse">
            <a:avLst/>
          </a:prstGeom>
          <a:solidFill>
            <a:srgbClr val="58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20" name="Image 16" descr="Une image contenant texte, ordinateur, noir, équipement électronique&#10;&#10;Description générée automatiquement"/>
          <p:cNvPicPr/>
          <p:nvPr/>
        </p:nvPicPr>
        <p:blipFill>
          <a:blip r:embed="rId4"/>
          <a:stretch/>
        </p:blipFill>
        <p:spPr>
          <a:xfrm>
            <a:off x="2574720" y="5268600"/>
            <a:ext cx="961200" cy="1281960"/>
          </a:xfrm>
          <a:prstGeom prst="rect">
            <a:avLst/>
          </a:prstGeom>
          <a:ln w="0">
            <a:noFill/>
          </a:ln>
        </p:spPr>
      </p:pic>
      <p:pic>
        <p:nvPicPr>
          <p:cNvPr id="221" name="Image 7" descr="Une image contenant texte, appareil de cuisine&#10;&#10;Description générée automatiquement"/>
          <p:cNvPicPr/>
          <p:nvPr/>
        </p:nvPicPr>
        <p:blipFill>
          <a:blip r:embed="rId5"/>
          <a:stretch/>
        </p:blipFill>
        <p:spPr>
          <a:xfrm>
            <a:off x="2518920" y="3040200"/>
            <a:ext cx="1072440" cy="1429920"/>
          </a:xfrm>
          <a:prstGeom prst="rect">
            <a:avLst/>
          </a:prstGeom>
          <a:ln w="0">
            <a:noFill/>
          </a:ln>
        </p:spPr>
      </p:pic>
      <p:sp>
        <p:nvSpPr>
          <p:cNvPr id="222" name="ZoneTexte 37"/>
          <p:cNvSpPr/>
          <p:nvPr/>
        </p:nvSpPr>
        <p:spPr>
          <a:xfrm>
            <a:off x="753480" y="4073040"/>
            <a:ext cx="115920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Utilisateur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3" name="ZoneTexte 38"/>
          <p:cNvSpPr/>
          <p:nvPr/>
        </p:nvSpPr>
        <p:spPr>
          <a:xfrm>
            <a:off x="653400" y="2355480"/>
            <a:ext cx="135972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Responsable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4" name="ZoneTexte 39"/>
          <p:cNvSpPr/>
          <p:nvPr/>
        </p:nvSpPr>
        <p:spPr>
          <a:xfrm>
            <a:off x="2691360" y="2520360"/>
            <a:ext cx="64764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FT50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5" name="ZoneTexte 40"/>
          <p:cNvSpPr/>
          <p:nvPr/>
        </p:nvSpPr>
        <p:spPr>
          <a:xfrm>
            <a:off x="2657520" y="4349160"/>
            <a:ext cx="6940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PP45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6" name="ZoneTexte 41"/>
          <p:cNvSpPr/>
          <p:nvPr/>
        </p:nvSpPr>
        <p:spPr>
          <a:xfrm>
            <a:off x="2538360" y="4872240"/>
            <a:ext cx="91188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Serveur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27" name="Ellipse 42"/>
          <p:cNvSpPr/>
          <p:nvPr/>
        </p:nvSpPr>
        <p:spPr>
          <a:xfrm>
            <a:off x="11510640" y="311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8" name="Ellipse 43"/>
          <p:cNvSpPr/>
          <p:nvPr/>
        </p:nvSpPr>
        <p:spPr>
          <a:xfrm>
            <a:off x="11510640" y="856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9" name="ZoneTexte 2"/>
          <p:cNvSpPr/>
          <p:nvPr/>
        </p:nvSpPr>
        <p:spPr>
          <a:xfrm>
            <a:off x="5850360" y="634752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7 sur 20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4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Freeform: Shape 35"/>
          <p:cNvSpPr/>
          <p:nvPr/>
        </p:nvSpPr>
        <p:spPr>
          <a:xfrm>
            <a:off x="1953720" y="0"/>
            <a:ext cx="8283960" cy="6857640"/>
          </a:xfrm>
          <a:custGeom>
            <a:avLst/>
            <a:gdLst/>
            <a:ahLst/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1" name="Freeform: Shape 37"/>
          <p:cNvSpPr/>
          <p:nvPr/>
        </p:nvSpPr>
        <p:spPr>
          <a:xfrm>
            <a:off x="2118240" y="0"/>
            <a:ext cx="7954920" cy="6857640"/>
          </a:xfrm>
          <a:custGeom>
            <a:avLst/>
            <a:gdLst/>
            <a:ahLst/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2555640" y="1441800"/>
            <a:ext cx="7080480" cy="3973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c00000"/>
                </a:solidFill>
                <a:latin typeface="Calibri Light"/>
              </a:rPr>
              <a:t>Tache individuelle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7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0" name="ZoneTexte 4"/>
          <p:cNvSpPr/>
          <p:nvPr/>
        </p:nvSpPr>
        <p:spPr>
          <a:xfrm>
            <a:off x="5850360" y="634752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8 sur 20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withEffect" fill="hold" presetClass="entr" presetID="10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9" dur="4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c7c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Rectangle 26"/>
          <p:cNvSpPr/>
          <p:nvPr/>
        </p:nvSpPr>
        <p:spPr>
          <a:xfrm flipV="1">
            <a:off x="0" y="-3240"/>
            <a:ext cx="12191760" cy="6860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Freeform 3"/>
          <p:cNvSpPr/>
          <p:nvPr/>
        </p:nvSpPr>
        <p:spPr>
          <a:xfrm flipV="1">
            <a:off x="1247040" y="-360"/>
            <a:ext cx="9468360" cy="6858000"/>
          </a:xfrm>
          <a:custGeom>
            <a:avLst/>
            <a:gdLst/>
            <a:ah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Freeform 16"/>
          <p:cNvSpPr/>
          <p:nvPr/>
        </p:nvSpPr>
        <p:spPr>
          <a:xfrm flipV="1">
            <a:off x="0" y="-360"/>
            <a:ext cx="9324720" cy="6858000"/>
          </a:xfrm>
          <a:custGeom>
            <a:avLst/>
            <a:gdLst/>
            <a:ahLst/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812880" y="937800"/>
            <a:ext cx="8137800" cy="742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48000"/>
          </a:bodyPr>
          <a:p>
            <a:pPr algn="ctr"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alibri Light"/>
              </a:rPr>
              <a:t>Solution envisagée : une base de données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5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9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0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1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2" name="Image 5" descr="Une image contenant texte, clipart&#10;&#10;Description générée automatiquement"/>
          <p:cNvPicPr/>
          <p:nvPr/>
        </p:nvPicPr>
        <p:blipFill>
          <a:blip r:embed="rId1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sp>
        <p:nvSpPr>
          <p:cNvPr id="253" name="ZoneTexte 1"/>
          <p:cNvSpPr/>
          <p:nvPr/>
        </p:nvSpPr>
        <p:spPr>
          <a:xfrm>
            <a:off x="812160" y="1938960"/>
            <a:ext cx="512460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just">
              <a:lnSpc>
                <a:spcPct val="100000"/>
              </a:lnSpc>
              <a:buNone/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54" name="Rectangle 4"/>
          <p:cNvSpPr/>
          <p:nvPr/>
        </p:nvSpPr>
        <p:spPr>
          <a:xfrm>
            <a:off x="762120" y="2126160"/>
            <a:ext cx="5726880" cy="3453120"/>
          </a:xfrm>
          <a:prstGeom prst="rect">
            <a:avLst/>
          </a:prstGeom>
          <a:solidFill>
            <a:schemeClr val="tx1">
              <a:lumMod val="50000"/>
            </a:schemeClr>
          </a:solidFill>
          <a:ln>
            <a:solidFill>
              <a:srgbClr val="32549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5" name="Image 4" descr=""/>
          <p:cNvPicPr/>
          <p:nvPr/>
        </p:nvPicPr>
        <p:blipFill>
          <a:blip r:embed="rId2"/>
          <a:stretch/>
        </p:blipFill>
        <p:spPr>
          <a:xfrm>
            <a:off x="964800" y="2313000"/>
            <a:ext cx="5348520" cy="3076920"/>
          </a:xfrm>
          <a:prstGeom prst="rect">
            <a:avLst/>
          </a:prstGeom>
          <a:ln w="0">
            <a:noFill/>
          </a:ln>
        </p:spPr>
      </p:pic>
      <p:sp>
        <p:nvSpPr>
          <p:cNvPr id="256" name="ZoneTexte 7"/>
          <p:cNvSpPr/>
          <p:nvPr/>
        </p:nvSpPr>
        <p:spPr>
          <a:xfrm>
            <a:off x="5850360" y="634752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9 sur 20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57" name="Ellipse 11"/>
          <p:cNvSpPr/>
          <p:nvPr/>
        </p:nvSpPr>
        <p:spPr>
          <a:xfrm>
            <a:off x="11510640" y="311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8" name="Ellipse 24"/>
          <p:cNvSpPr/>
          <p:nvPr/>
        </p:nvSpPr>
        <p:spPr>
          <a:xfrm>
            <a:off x="11048040" y="2413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Ellipse 27"/>
          <p:cNvSpPr/>
          <p:nvPr/>
        </p:nvSpPr>
        <p:spPr>
          <a:xfrm>
            <a:off x="11044440" y="18957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Ellipse 31"/>
          <p:cNvSpPr/>
          <p:nvPr/>
        </p:nvSpPr>
        <p:spPr>
          <a:xfrm>
            <a:off x="11044440" y="13629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Ellipse 33"/>
          <p:cNvSpPr/>
          <p:nvPr/>
        </p:nvSpPr>
        <p:spPr>
          <a:xfrm>
            <a:off x="11040480" y="84528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Ellipse 35"/>
          <p:cNvSpPr/>
          <p:nvPr/>
        </p:nvSpPr>
        <p:spPr>
          <a:xfrm>
            <a:off x="11031480" y="3128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Ellipse 37"/>
          <p:cNvSpPr/>
          <p:nvPr/>
        </p:nvSpPr>
        <p:spPr>
          <a:xfrm>
            <a:off x="11507040" y="2413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Ellipse 38"/>
          <p:cNvSpPr/>
          <p:nvPr/>
        </p:nvSpPr>
        <p:spPr>
          <a:xfrm>
            <a:off x="11521800" y="18957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5" name="Ellipse 39"/>
          <p:cNvSpPr/>
          <p:nvPr/>
        </p:nvSpPr>
        <p:spPr>
          <a:xfrm>
            <a:off x="11521800" y="13629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6" name="Ellipse 40"/>
          <p:cNvSpPr/>
          <p:nvPr/>
        </p:nvSpPr>
        <p:spPr>
          <a:xfrm>
            <a:off x="11518200" y="84528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c7c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Rectangle 26"/>
          <p:cNvSpPr/>
          <p:nvPr/>
        </p:nvSpPr>
        <p:spPr>
          <a:xfrm flipV="1">
            <a:off x="0" y="-3240"/>
            <a:ext cx="12191760" cy="6860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8" name="Freeform 3"/>
          <p:cNvSpPr/>
          <p:nvPr/>
        </p:nvSpPr>
        <p:spPr>
          <a:xfrm flipV="1">
            <a:off x="1247040" y="-360"/>
            <a:ext cx="9468360" cy="6858000"/>
          </a:xfrm>
          <a:custGeom>
            <a:avLst/>
            <a:gdLst/>
            <a:ah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9" name="Freeform 16"/>
          <p:cNvSpPr/>
          <p:nvPr/>
        </p:nvSpPr>
        <p:spPr>
          <a:xfrm flipV="1">
            <a:off x="0" y="-360"/>
            <a:ext cx="9324720" cy="6858000"/>
          </a:xfrm>
          <a:custGeom>
            <a:avLst/>
            <a:gdLst/>
            <a:ahLst/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540000" y="195480"/>
            <a:ext cx="8137800" cy="742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8000"/>
          </a:bodyPr>
          <a:p>
            <a:pPr algn="ctr"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alibri Light"/>
              </a:rPr>
              <a:t>Choix pour la BDD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1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2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4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5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6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7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8" name="Image 5" descr="Une image contenant texte, clipart&#10;&#10;Description générée automatiquement"/>
          <p:cNvPicPr/>
          <p:nvPr/>
        </p:nvPicPr>
        <p:blipFill>
          <a:blip r:embed="rId1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sp>
        <p:nvSpPr>
          <p:cNvPr id="279" name="ZoneTexte 1"/>
          <p:cNvSpPr/>
          <p:nvPr/>
        </p:nvSpPr>
        <p:spPr>
          <a:xfrm>
            <a:off x="812160" y="1938960"/>
            <a:ext cx="512460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just">
              <a:lnSpc>
                <a:spcPct val="100000"/>
              </a:lnSpc>
              <a:buNone/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280" name="ZoneTexte 4"/>
          <p:cNvSpPr/>
          <p:nvPr/>
        </p:nvSpPr>
        <p:spPr>
          <a:xfrm>
            <a:off x="5850360" y="634752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10 sur 20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281" name="Ellipse 17"/>
          <p:cNvSpPr/>
          <p:nvPr/>
        </p:nvSpPr>
        <p:spPr>
          <a:xfrm>
            <a:off x="11510640" y="311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2" name="Ellipse 22"/>
          <p:cNvSpPr/>
          <p:nvPr/>
        </p:nvSpPr>
        <p:spPr>
          <a:xfrm>
            <a:off x="11510640" y="856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3" name="Ellipse 31"/>
          <p:cNvSpPr/>
          <p:nvPr/>
        </p:nvSpPr>
        <p:spPr>
          <a:xfrm>
            <a:off x="11048040" y="2413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4" name="Ellipse 33"/>
          <p:cNvSpPr/>
          <p:nvPr/>
        </p:nvSpPr>
        <p:spPr>
          <a:xfrm>
            <a:off x="11044440" y="18957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Ellipse 35"/>
          <p:cNvSpPr/>
          <p:nvPr/>
        </p:nvSpPr>
        <p:spPr>
          <a:xfrm>
            <a:off x="11044440" y="13629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Ellipse 37"/>
          <p:cNvSpPr/>
          <p:nvPr/>
        </p:nvSpPr>
        <p:spPr>
          <a:xfrm>
            <a:off x="11040480" y="84528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7" name="Ellipse 39"/>
          <p:cNvSpPr/>
          <p:nvPr/>
        </p:nvSpPr>
        <p:spPr>
          <a:xfrm>
            <a:off x="11031480" y="3128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Ellipse 41"/>
          <p:cNvSpPr/>
          <p:nvPr/>
        </p:nvSpPr>
        <p:spPr>
          <a:xfrm>
            <a:off x="11507040" y="2413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Ellipse 42"/>
          <p:cNvSpPr/>
          <p:nvPr/>
        </p:nvSpPr>
        <p:spPr>
          <a:xfrm>
            <a:off x="11521800" y="19047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0" name="Ellipse 43"/>
          <p:cNvSpPr/>
          <p:nvPr/>
        </p:nvSpPr>
        <p:spPr>
          <a:xfrm>
            <a:off x="11521800" y="137232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aphicFrame>
        <p:nvGraphicFramePr>
          <p:cNvPr id="291" name=""/>
          <p:cNvGraphicFramePr/>
          <p:nvPr/>
        </p:nvGraphicFramePr>
        <p:xfrm>
          <a:off x="900000" y="1080000"/>
          <a:ext cx="5950800" cy="5389560"/>
        </p:xfrm>
        <a:graphic>
          <a:graphicData uri="http://schemas.openxmlformats.org/drawingml/2006/table">
            <a:tbl>
              <a:tblPr/>
              <a:tblGrid>
                <a:gridCol w="2205720"/>
                <a:gridCol w="1878120"/>
                <a:gridCol w="1867320"/>
              </a:tblGrid>
              <a:tr h="11988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200" spc="-1" strike="noStrike">
                          <a:latin typeface="Arial"/>
                        </a:rPr>
                        <a:t>-simple à configurer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200" spc="-1" strike="noStrike">
                          <a:latin typeface="Arial"/>
                        </a:rPr>
                        <a:t>-difficile d’installation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154224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200" spc="-1" strike="noStrike">
                          <a:latin typeface="Arial"/>
                        </a:rPr>
                        <a:t>-réputé pour sa sécurisé et sa flexibilité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200" spc="-1" strike="noStrike">
                          <a:latin typeface="Arial"/>
                        </a:rPr>
                        <a:t>-sensible aux lourdes charges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91548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200" spc="-1" strike="noStrike">
                          <a:latin typeface="Arial"/>
                        </a:rPr>
                        <a:t>-crossplatforme (fonctionne aussi bien sur Windows, que sur mac ou linux)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200" spc="-1" strike="noStrike">
                          <a:latin typeface="Arial"/>
                        </a:rPr>
                        <a:t>-gourmand en ressources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1733400">
                <a:tc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200" spc="-1" strike="noStrike">
                          <a:latin typeface="Arial"/>
                        </a:rPr>
                        <a:t>-Fonctionne sur Windows comme sur MAC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 anchor="t">
                      <a:noAutofit/>
                    </a:bodyPr>
                    <a:p>
                      <a:pPr algn="ctr">
                        <a:lnSpc>
                          <a:spcPct val="100000"/>
                        </a:lnSpc>
                        <a:buNone/>
                      </a:pPr>
                      <a:r>
                        <a:rPr b="0" lang="fr-FR" sz="1200" spc="-1" strike="noStrike">
                          <a:latin typeface="Arial"/>
                        </a:rPr>
                        <a:t>-Payant, existe en version gratuite mais cette dernière est très insuffisante</a:t>
                      </a:r>
                      <a:endParaRPr b="0" lang="fr-FR" sz="1200" spc="-1" strike="noStrike">
                        <a:latin typeface="Arial"/>
                      </a:endParaRPr>
                    </a:p>
                  </a:txBody>
                  <a:tcPr anchor="t"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292" name="" descr=""/>
          <p:cNvPicPr/>
          <p:nvPr/>
        </p:nvPicPr>
        <p:blipFill>
          <a:blip r:embed="rId2"/>
          <a:stretch/>
        </p:blipFill>
        <p:spPr>
          <a:xfrm rot="21579000">
            <a:off x="901440" y="3926880"/>
            <a:ext cx="2171880" cy="566280"/>
          </a:xfrm>
          <a:prstGeom prst="rect">
            <a:avLst/>
          </a:prstGeom>
          <a:ln w="0">
            <a:noFill/>
          </a:ln>
        </p:spPr>
      </p:pic>
      <p:pic>
        <p:nvPicPr>
          <p:cNvPr id="293" name="" descr=""/>
          <p:cNvPicPr/>
          <p:nvPr/>
        </p:nvPicPr>
        <p:blipFill>
          <a:blip r:embed="rId3"/>
          <a:stretch/>
        </p:blipFill>
        <p:spPr>
          <a:xfrm>
            <a:off x="1260000" y="4860000"/>
            <a:ext cx="1440000" cy="1440000"/>
          </a:xfrm>
          <a:prstGeom prst="rect">
            <a:avLst/>
          </a:prstGeom>
          <a:ln w="0">
            <a:noFill/>
          </a:ln>
        </p:spPr>
      </p:pic>
      <p:pic>
        <p:nvPicPr>
          <p:cNvPr id="294" name="" descr=""/>
          <p:cNvPicPr/>
          <p:nvPr/>
        </p:nvPicPr>
        <p:blipFill>
          <a:blip r:embed="rId4"/>
          <a:stretch/>
        </p:blipFill>
        <p:spPr>
          <a:xfrm>
            <a:off x="900000" y="2340000"/>
            <a:ext cx="2201760" cy="1080000"/>
          </a:xfrm>
          <a:prstGeom prst="rect">
            <a:avLst/>
          </a:prstGeom>
          <a:ln w="0">
            <a:noFill/>
          </a:ln>
        </p:spPr>
      </p:pic>
      <p:pic>
        <p:nvPicPr>
          <p:cNvPr id="295" name="" descr=""/>
          <p:cNvPicPr/>
          <p:nvPr/>
        </p:nvPicPr>
        <p:blipFill>
          <a:blip r:embed="rId5"/>
          <a:stretch/>
        </p:blipFill>
        <p:spPr>
          <a:xfrm>
            <a:off x="1440000" y="1080000"/>
            <a:ext cx="1090440" cy="1086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c7c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Rectangle 26"/>
          <p:cNvSpPr/>
          <p:nvPr/>
        </p:nvSpPr>
        <p:spPr>
          <a:xfrm flipV="1">
            <a:off x="0" y="-3240"/>
            <a:ext cx="12191760" cy="6860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7" name="Freeform 3"/>
          <p:cNvSpPr/>
          <p:nvPr/>
        </p:nvSpPr>
        <p:spPr>
          <a:xfrm flipV="1">
            <a:off x="1247040" y="-360"/>
            <a:ext cx="9468360" cy="6858000"/>
          </a:xfrm>
          <a:custGeom>
            <a:avLst/>
            <a:gdLst/>
            <a:ah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Freeform 16"/>
          <p:cNvSpPr/>
          <p:nvPr/>
        </p:nvSpPr>
        <p:spPr>
          <a:xfrm flipV="1">
            <a:off x="0" y="-360"/>
            <a:ext cx="9324720" cy="6858000"/>
          </a:xfrm>
          <a:custGeom>
            <a:avLst/>
            <a:gdLst/>
            <a:ahLst/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812880" y="937800"/>
            <a:ext cx="8137800" cy="742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8000"/>
          </a:bodyPr>
          <a:p>
            <a:pPr algn="ctr"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alibri Light"/>
              </a:rPr>
              <a:t>Choix pour la BDD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0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2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3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4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5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6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07" name="Image 5" descr="Une image contenant texte, clipart&#10;&#10;Description générée automatiquement"/>
          <p:cNvPicPr/>
          <p:nvPr/>
        </p:nvPicPr>
        <p:blipFill>
          <a:blip r:embed="rId1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sp>
        <p:nvSpPr>
          <p:cNvPr id="308" name="ZoneTexte 1"/>
          <p:cNvSpPr/>
          <p:nvPr/>
        </p:nvSpPr>
        <p:spPr>
          <a:xfrm>
            <a:off x="812160" y="1938960"/>
            <a:ext cx="5124600" cy="6087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just">
              <a:lnSpc>
                <a:spcPct val="100000"/>
              </a:lnSpc>
              <a:buNone/>
            </a:pP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</p:txBody>
      </p:sp>
      <p:pic>
        <p:nvPicPr>
          <p:cNvPr id="309" name="Image 10" descr=""/>
          <p:cNvPicPr/>
          <p:nvPr/>
        </p:nvPicPr>
        <p:blipFill>
          <a:blip r:embed="rId2"/>
          <a:stretch/>
        </p:blipFill>
        <p:spPr>
          <a:xfrm>
            <a:off x="3367800" y="4453560"/>
            <a:ext cx="2695320" cy="1590480"/>
          </a:xfrm>
          <a:prstGeom prst="rect">
            <a:avLst/>
          </a:prstGeom>
          <a:ln w="0">
            <a:noFill/>
          </a:ln>
        </p:spPr>
      </p:pic>
      <p:pic>
        <p:nvPicPr>
          <p:cNvPr id="310" name="Image 11" descr=""/>
          <p:cNvPicPr/>
          <p:nvPr/>
        </p:nvPicPr>
        <p:blipFill>
          <a:blip r:embed="rId3"/>
          <a:stretch/>
        </p:blipFill>
        <p:spPr>
          <a:xfrm>
            <a:off x="932400" y="2455920"/>
            <a:ext cx="3388320" cy="1937160"/>
          </a:xfrm>
          <a:prstGeom prst="rect">
            <a:avLst/>
          </a:prstGeom>
          <a:ln w="0">
            <a:noFill/>
          </a:ln>
        </p:spPr>
      </p:pic>
      <p:pic>
        <p:nvPicPr>
          <p:cNvPr id="311" name="Image 14" descr=""/>
          <p:cNvPicPr/>
          <p:nvPr/>
        </p:nvPicPr>
        <p:blipFill>
          <a:blip r:embed="rId4"/>
          <a:stretch/>
        </p:blipFill>
        <p:spPr>
          <a:xfrm>
            <a:off x="5334120" y="1488240"/>
            <a:ext cx="2160000" cy="2509560"/>
          </a:xfrm>
          <a:prstGeom prst="rect">
            <a:avLst/>
          </a:prstGeom>
          <a:ln w="0">
            <a:noFill/>
          </a:ln>
        </p:spPr>
      </p:pic>
      <p:sp>
        <p:nvSpPr>
          <p:cNvPr id="312" name="ZoneTexte 14"/>
          <p:cNvSpPr/>
          <p:nvPr/>
        </p:nvSpPr>
        <p:spPr>
          <a:xfrm>
            <a:off x="5647680" y="3917520"/>
            <a:ext cx="18464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Linux sera l'OS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13" name="ZoneTexte 15"/>
          <p:cNvSpPr/>
          <p:nvPr/>
        </p:nvSpPr>
        <p:spPr>
          <a:xfrm>
            <a:off x="1245960" y="4392720"/>
            <a:ext cx="30027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LAMP sera la pile de logiciels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14" name="ZoneTexte 16"/>
          <p:cNvSpPr/>
          <p:nvPr/>
        </p:nvSpPr>
        <p:spPr>
          <a:xfrm>
            <a:off x="3514320" y="6042240"/>
            <a:ext cx="2733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PHPMyAdmin nous aidera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15" name="ZoneTexte 4"/>
          <p:cNvSpPr/>
          <p:nvPr/>
        </p:nvSpPr>
        <p:spPr>
          <a:xfrm>
            <a:off x="5850360" y="634752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10 sur 20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16" name="Ellipse 17"/>
          <p:cNvSpPr/>
          <p:nvPr/>
        </p:nvSpPr>
        <p:spPr>
          <a:xfrm>
            <a:off x="11510640" y="311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7" name="Ellipse 22"/>
          <p:cNvSpPr/>
          <p:nvPr/>
        </p:nvSpPr>
        <p:spPr>
          <a:xfrm>
            <a:off x="11510640" y="856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8" name="Ellipse 31"/>
          <p:cNvSpPr/>
          <p:nvPr/>
        </p:nvSpPr>
        <p:spPr>
          <a:xfrm>
            <a:off x="11048040" y="2413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9" name="Ellipse 33"/>
          <p:cNvSpPr/>
          <p:nvPr/>
        </p:nvSpPr>
        <p:spPr>
          <a:xfrm>
            <a:off x="11044440" y="18957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0" name="Ellipse 35"/>
          <p:cNvSpPr/>
          <p:nvPr/>
        </p:nvSpPr>
        <p:spPr>
          <a:xfrm>
            <a:off x="11044440" y="13629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1" name="Ellipse 37"/>
          <p:cNvSpPr/>
          <p:nvPr/>
        </p:nvSpPr>
        <p:spPr>
          <a:xfrm>
            <a:off x="11040480" y="84528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2" name="Ellipse 39"/>
          <p:cNvSpPr/>
          <p:nvPr/>
        </p:nvSpPr>
        <p:spPr>
          <a:xfrm>
            <a:off x="11031480" y="3128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3" name="Ellipse 41"/>
          <p:cNvSpPr/>
          <p:nvPr/>
        </p:nvSpPr>
        <p:spPr>
          <a:xfrm>
            <a:off x="11507040" y="2413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4" name="Ellipse 42"/>
          <p:cNvSpPr/>
          <p:nvPr/>
        </p:nvSpPr>
        <p:spPr>
          <a:xfrm>
            <a:off x="11521800" y="19047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Ellipse 43"/>
          <p:cNvSpPr/>
          <p:nvPr/>
        </p:nvSpPr>
        <p:spPr>
          <a:xfrm>
            <a:off x="11521800" y="137232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c7c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Rectangle 26"/>
          <p:cNvSpPr/>
          <p:nvPr/>
        </p:nvSpPr>
        <p:spPr>
          <a:xfrm flipV="1">
            <a:off x="0" y="-3240"/>
            <a:ext cx="12191760" cy="6860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7" name="Freeform 3"/>
          <p:cNvSpPr/>
          <p:nvPr/>
        </p:nvSpPr>
        <p:spPr>
          <a:xfrm flipV="1">
            <a:off x="1247040" y="-360"/>
            <a:ext cx="9468360" cy="6858000"/>
          </a:xfrm>
          <a:custGeom>
            <a:avLst/>
            <a:gdLst/>
            <a:ah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8" name="Freeform 16"/>
          <p:cNvSpPr/>
          <p:nvPr/>
        </p:nvSpPr>
        <p:spPr>
          <a:xfrm flipV="1">
            <a:off x="0" y="-360"/>
            <a:ext cx="9324720" cy="6858000"/>
          </a:xfrm>
          <a:custGeom>
            <a:avLst/>
            <a:gdLst/>
            <a:ahLst/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720000" y="491760"/>
            <a:ext cx="6437520" cy="742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8000"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alibri Light"/>
              </a:rPr>
              <a:t>GANTT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0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1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2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3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4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5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6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37" name="Image 5" descr="Une image contenant texte, clipart&#10;&#10;Description générée automatiquement"/>
          <p:cNvPicPr/>
          <p:nvPr/>
        </p:nvPicPr>
        <p:blipFill>
          <a:blip r:embed="rId1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sp>
        <p:nvSpPr>
          <p:cNvPr id="338" name="ZoneTexte 10"/>
          <p:cNvSpPr/>
          <p:nvPr/>
        </p:nvSpPr>
        <p:spPr>
          <a:xfrm>
            <a:off x="5160960" y="1882080"/>
            <a:ext cx="33595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Troisième version (Avril 2023)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39" name="ZoneTexte 2"/>
          <p:cNvSpPr/>
          <p:nvPr/>
        </p:nvSpPr>
        <p:spPr>
          <a:xfrm>
            <a:off x="5841360" y="648540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11 sur 20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40" name="Ellipse 15"/>
          <p:cNvSpPr/>
          <p:nvPr/>
        </p:nvSpPr>
        <p:spPr>
          <a:xfrm>
            <a:off x="11510640" y="311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1" name="Ellipse 17"/>
          <p:cNvSpPr/>
          <p:nvPr/>
        </p:nvSpPr>
        <p:spPr>
          <a:xfrm>
            <a:off x="11510640" y="856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2" name="Ellipse 22"/>
          <p:cNvSpPr/>
          <p:nvPr/>
        </p:nvSpPr>
        <p:spPr>
          <a:xfrm>
            <a:off x="11506680" y="1354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3" name="Ellipse 27"/>
          <p:cNvSpPr/>
          <p:nvPr/>
        </p:nvSpPr>
        <p:spPr>
          <a:xfrm>
            <a:off x="11048040" y="2413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Ellipse 31"/>
          <p:cNvSpPr/>
          <p:nvPr/>
        </p:nvSpPr>
        <p:spPr>
          <a:xfrm>
            <a:off x="11044440" y="18957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Ellipse 33"/>
          <p:cNvSpPr/>
          <p:nvPr/>
        </p:nvSpPr>
        <p:spPr>
          <a:xfrm>
            <a:off x="11044440" y="13629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6" name="Ellipse 35"/>
          <p:cNvSpPr/>
          <p:nvPr/>
        </p:nvSpPr>
        <p:spPr>
          <a:xfrm>
            <a:off x="11040480" y="84528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Ellipse 37"/>
          <p:cNvSpPr/>
          <p:nvPr/>
        </p:nvSpPr>
        <p:spPr>
          <a:xfrm>
            <a:off x="11031480" y="3128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Ellipse 39"/>
          <p:cNvSpPr/>
          <p:nvPr/>
        </p:nvSpPr>
        <p:spPr>
          <a:xfrm>
            <a:off x="11507040" y="2413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9" name="Ellipse 40"/>
          <p:cNvSpPr/>
          <p:nvPr/>
        </p:nvSpPr>
        <p:spPr>
          <a:xfrm>
            <a:off x="11512440" y="18957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50" name="Image 4" descr="Une image contenant table&#10;&#10;Description générée automatiquement"/>
          <p:cNvPicPr/>
          <p:nvPr/>
        </p:nvPicPr>
        <p:blipFill>
          <a:blip r:embed="rId2"/>
          <a:srcRect l="0" t="23640" r="19839" b="-542"/>
          <a:stretch/>
        </p:blipFill>
        <p:spPr>
          <a:xfrm>
            <a:off x="291960" y="1452960"/>
            <a:ext cx="4708800" cy="2631600"/>
          </a:xfrm>
          <a:prstGeom prst="rect">
            <a:avLst/>
          </a:prstGeom>
          <a:ln w="0">
            <a:noFill/>
          </a:ln>
        </p:spPr>
      </p:pic>
      <p:pic>
        <p:nvPicPr>
          <p:cNvPr id="351" name="Image 11" descr="Une image contenant table&#10;&#10;Description générée automatiquement"/>
          <p:cNvPicPr/>
          <p:nvPr/>
        </p:nvPicPr>
        <p:blipFill>
          <a:blip r:embed="rId3"/>
          <a:srcRect l="0" t="18327" r="29143" b="-421"/>
          <a:stretch/>
        </p:blipFill>
        <p:spPr>
          <a:xfrm>
            <a:off x="5003280" y="3327840"/>
            <a:ext cx="5149080" cy="2751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c7c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Rectangle 26"/>
          <p:cNvSpPr/>
          <p:nvPr/>
        </p:nvSpPr>
        <p:spPr>
          <a:xfrm flipV="1">
            <a:off x="0" y="-3240"/>
            <a:ext cx="12191760" cy="6860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3" name="Freeform 3"/>
          <p:cNvSpPr/>
          <p:nvPr/>
        </p:nvSpPr>
        <p:spPr>
          <a:xfrm flipV="1">
            <a:off x="1247040" y="-360"/>
            <a:ext cx="9468360" cy="6858000"/>
          </a:xfrm>
          <a:custGeom>
            <a:avLst/>
            <a:gdLst/>
            <a:ah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4" name="Freeform 16"/>
          <p:cNvSpPr/>
          <p:nvPr/>
        </p:nvSpPr>
        <p:spPr>
          <a:xfrm flipV="1">
            <a:off x="0" y="-360"/>
            <a:ext cx="9324720" cy="6858000"/>
          </a:xfrm>
          <a:custGeom>
            <a:avLst/>
            <a:gdLst/>
            <a:ahLst/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5" name="PlaceHolder 1"/>
          <p:cNvSpPr>
            <a:spLocks noGrp="1"/>
          </p:cNvSpPr>
          <p:nvPr>
            <p:ph type="title"/>
          </p:nvPr>
        </p:nvSpPr>
        <p:spPr>
          <a:xfrm>
            <a:off x="720000" y="491760"/>
            <a:ext cx="6437520" cy="742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8000"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alibri Light"/>
              </a:rPr>
              <a:t>GANTT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6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7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8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59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0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1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2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63" name="Image 5" descr="Une image contenant texte, clipart&#10;&#10;Description générée automatiquement"/>
          <p:cNvPicPr/>
          <p:nvPr/>
        </p:nvPicPr>
        <p:blipFill>
          <a:blip r:embed="rId1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pic>
        <p:nvPicPr>
          <p:cNvPr id="364" name="Image 7" descr="Une image contenant table&#10;&#10;Description générée automatiquement"/>
          <p:cNvPicPr/>
          <p:nvPr/>
        </p:nvPicPr>
        <p:blipFill>
          <a:blip r:embed="rId2"/>
          <a:stretch/>
        </p:blipFill>
        <p:spPr>
          <a:xfrm>
            <a:off x="210240" y="1337400"/>
            <a:ext cx="4821120" cy="2670480"/>
          </a:xfrm>
          <a:prstGeom prst="rect">
            <a:avLst/>
          </a:prstGeom>
          <a:ln w="0">
            <a:noFill/>
          </a:ln>
        </p:spPr>
      </p:pic>
      <p:pic>
        <p:nvPicPr>
          <p:cNvPr id="365" name="Image 10" descr=""/>
          <p:cNvPicPr/>
          <p:nvPr/>
        </p:nvPicPr>
        <p:blipFill>
          <a:blip r:embed="rId3"/>
          <a:stretch/>
        </p:blipFill>
        <p:spPr>
          <a:xfrm>
            <a:off x="2521440" y="3946680"/>
            <a:ext cx="7972920" cy="2486880"/>
          </a:xfrm>
          <a:prstGeom prst="rect">
            <a:avLst/>
          </a:prstGeom>
          <a:ln w="0">
            <a:noFill/>
          </a:ln>
        </p:spPr>
      </p:pic>
      <p:sp>
        <p:nvSpPr>
          <p:cNvPr id="366" name="ZoneTexte 10"/>
          <p:cNvSpPr/>
          <p:nvPr/>
        </p:nvSpPr>
        <p:spPr>
          <a:xfrm>
            <a:off x="5160960" y="1882080"/>
            <a:ext cx="33595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Seconde version (Février 2023)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7" name="ZoneTexte 2"/>
          <p:cNvSpPr/>
          <p:nvPr/>
        </p:nvSpPr>
        <p:spPr>
          <a:xfrm>
            <a:off x="5841360" y="648540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12 sur 20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68" name="Ellipse 15"/>
          <p:cNvSpPr/>
          <p:nvPr/>
        </p:nvSpPr>
        <p:spPr>
          <a:xfrm>
            <a:off x="11510640" y="311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69" name="Ellipse 17"/>
          <p:cNvSpPr/>
          <p:nvPr/>
        </p:nvSpPr>
        <p:spPr>
          <a:xfrm>
            <a:off x="11510640" y="856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0" name="Ellipse 22"/>
          <p:cNvSpPr/>
          <p:nvPr/>
        </p:nvSpPr>
        <p:spPr>
          <a:xfrm>
            <a:off x="11506680" y="1354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1" name="Ellipse 27"/>
          <p:cNvSpPr/>
          <p:nvPr/>
        </p:nvSpPr>
        <p:spPr>
          <a:xfrm>
            <a:off x="11048040" y="2413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2" name="Ellipse 31"/>
          <p:cNvSpPr/>
          <p:nvPr/>
        </p:nvSpPr>
        <p:spPr>
          <a:xfrm>
            <a:off x="11044440" y="18957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3" name="Ellipse 33"/>
          <p:cNvSpPr/>
          <p:nvPr/>
        </p:nvSpPr>
        <p:spPr>
          <a:xfrm>
            <a:off x="11044440" y="13629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4" name="Ellipse 35"/>
          <p:cNvSpPr/>
          <p:nvPr/>
        </p:nvSpPr>
        <p:spPr>
          <a:xfrm>
            <a:off x="11040480" y="84528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5" name="Ellipse 37"/>
          <p:cNvSpPr/>
          <p:nvPr/>
        </p:nvSpPr>
        <p:spPr>
          <a:xfrm>
            <a:off x="11031480" y="3128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6" name="Ellipse 39"/>
          <p:cNvSpPr/>
          <p:nvPr/>
        </p:nvSpPr>
        <p:spPr>
          <a:xfrm>
            <a:off x="11507040" y="2413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7" name="Ellipse 40"/>
          <p:cNvSpPr/>
          <p:nvPr/>
        </p:nvSpPr>
        <p:spPr>
          <a:xfrm>
            <a:off x="11512440" y="18957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c7c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26"/>
          <p:cNvSpPr/>
          <p:nvPr/>
        </p:nvSpPr>
        <p:spPr>
          <a:xfrm flipV="1">
            <a:off x="0" y="-3240"/>
            <a:ext cx="12191760" cy="6860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79" name="Freeform 3"/>
          <p:cNvSpPr/>
          <p:nvPr/>
        </p:nvSpPr>
        <p:spPr>
          <a:xfrm flipV="1">
            <a:off x="1247040" y="-360"/>
            <a:ext cx="9468360" cy="6858000"/>
          </a:xfrm>
          <a:custGeom>
            <a:avLst/>
            <a:gdLst/>
            <a:ah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0" name="Freeform 16"/>
          <p:cNvSpPr/>
          <p:nvPr/>
        </p:nvSpPr>
        <p:spPr>
          <a:xfrm flipV="1">
            <a:off x="0" y="-360"/>
            <a:ext cx="9324720" cy="6858000"/>
          </a:xfrm>
          <a:custGeom>
            <a:avLst/>
            <a:gdLst/>
            <a:ahLst/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1" name="PlaceHolder 1"/>
          <p:cNvSpPr>
            <a:spLocks noGrp="1"/>
          </p:cNvSpPr>
          <p:nvPr>
            <p:ph type="title"/>
          </p:nvPr>
        </p:nvSpPr>
        <p:spPr>
          <a:xfrm>
            <a:off x="720000" y="491760"/>
            <a:ext cx="6437520" cy="742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8000"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alibri Light"/>
              </a:rPr>
              <a:t>GANTT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2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3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4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5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6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7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88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389" name="Image 5" descr="Une image contenant texte, clipart&#10;&#10;Description générée automatiquement"/>
          <p:cNvPicPr/>
          <p:nvPr/>
        </p:nvPicPr>
        <p:blipFill>
          <a:blip r:embed="rId1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pic>
        <p:nvPicPr>
          <p:cNvPr id="390" name="Image 4" descr="Une image contenant table&#10;&#10;Description générée automatiquement"/>
          <p:cNvPicPr/>
          <p:nvPr/>
        </p:nvPicPr>
        <p:blipFill>
          <a:blip r:embed="rId2"/>
          <a:stretch/>
        </p:blipFill>
        <p:spPr>
          <a:xfrm>
            <a:off x="267840" y="1415520"/>
            <a:ext cx="5490720" cy="2410200"/>
          </a:xfrm>
          <a:prstGeom prst="rect">
            <a:avLst/>
          </a:prstGeom>
          <a:ln w="0">
            <a:noFill/>
          </a:ln>
        </p:spPr>
      </p:pic>
      <p:pic>
        <p:nvPicPr>
          <p:cNvPr id="391" name="Image 6" descr=""/>
          <p:cNvPicPr/>
          <p:nvPr/>
        </p:nvPicPr>
        <p:blipFill>
          <a:blip r:embed="rId3"/>
          <a:stretch/>
        </p:blipFill>
        <p:spPr>
          <a:xfrm>
            <a:off x="2865600" y="3952800"/>
            <a:ext cx="4186080" cy="2703960"/>
          </a:xfrm>
          <a:prstGeom prst="rect">
            <a:avLst/>
          </a:prstGeom>
          <a:ln w="0">
            <a:noFill/>
          </a:ln>
        </p:spPr>
      </p:pic>
      <p:sp>
        <p:nvSpPr>
          <p:cNvPr id="392" name="ZoneTexte 6"/>
          <p:cNvSpPr/>
          <p:nvPr/>
        </p:nvSpPr>
        <p:spPr>
          <a:xfrm>
            <a:off x="6015240" y="1674000"/>
            <a:ext cx="21355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Première version (Janvier 2023)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93" name="ZoneTexte 7"/>
          <p:cNvSpPr/>
          <p:nvPr/>
        </p:nvSpPr>
        <p:spPr>
          <a:xfrm>
            <a:off x="8329320" y="646704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13 sur 20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94" name="Ellipse 11"/>
          <p:cNvSpPr/>
          <p:nvPr/>
        </p:nvSpPr>
        <p:spPr>
          <a:xfrm>
            <a:off x="11510640" y="311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5" name="Ellipse 15"/>
          <p:cNvSpPr/>
          <p:nvPr/>
        </p:nvSpPr>
        <p:spPr>
          <a:xfrm>
            <a:off x="11510640" y="856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6" name="Ellipse 17"/>
          <p:cNvSpPr/>
          <p:nvPr/>
        </p:nvSpPr>
        <p:spPr>
          <a:xfrm>
            <a:off x="11506680" y="1354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Ellipse 22"/>
          <p:cNvSpPr/>
          <p:nvPr/>
        </p:nvSpPr>
        <p:spPr>
          <a:xfrm>
            <a:off x="11507040" y="18993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8" name="Ellipse 27"/>
          <p:cNvSpPr/>
          <p:nvPr/>
        </p:nvSpPr>
        <p:spPr>
          <a:xfrm>
            <a:off x="11048040" y="2413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9" name="Ellipse 31"/>
          <p:cNvSpPr/>
          <p:nvPr/>
        </p:nvSpPr>
        <p:spPr>
          <a:xfrm>
            <a:off x="11044440" y="18957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0" name="Ellipse 33"/>
          <p:cNvSpPr/>
          <p:nvPr/>
        </p:nvSpPr>
        <p:spPr>
          <a:xfrm>
            <a:off x="11044440" y="13629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1" name="Ellipse 35"/>
          <p:cNvSpPr/>
          <p:nvPr/>
        </p:nvSpPr>
        <p:spPr>
          <a:xfrm>
            <a:off x="11040480" y="84528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2" name="Ellipse 37"/>
          <p:cNvSpPr/>
          <p:nvPr/>
        </p:nvSpPr>
        <p:spPr>
          <a:xfrm>
            <a:off x="11031480" y="3128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3" name="Ellipse 38"/>
          <p:cNvSpPr/>
          <p:nvPr/>
        </p:nvSpPr>
        <p:spPr>
          <a:xfrm>
            <a:off x="11507040" y="2413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c7c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Rectangle 26"/>
          <p:cNvSpPr/>
          <p:nvPr/>
        </p:nvSpPr>
        <p:spPr>
          <a:xfrm flipV="1">
            <a:off x="0" y="-3240"/>
            <a:ext cx="12191760" cy="6860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5" name="Freeform 3"/>
          <p:cNvSpPr/>
          <p:nvPr/>
        </p:nvSpPr>
        <p:spPr>
          <a:xfrm flipV="1">
            <a:off x="1247040" y="-360"/>
            <a:ext cx="9468360" cy="6858000"/>
          </a:xfrm>
          <a:custGeom>
            <a:avLst/>
            <a:gdLst/>
            <a:ah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6" name="Freeform 16"/>
          <p:cNvSpPr/>
          <p:nvPr/>
        </p:nvSpPr>
        <p:spPr>
          <a:xfrm flipV="1">
            <a:off x="0" y="-360"/>
            <a:ext cx="9324720" cy="6858000"/>
          </a:xfrm>
          <a:custGeom>
            <a:avLst/>
            <a:gdLst/>
            <a:ahLst/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720000" y="491760"/>
            <a:ext cx="6437520" cy="742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76000"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alibri Light"/>
              </a:rPr>
              <a:t>Installation de Linux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8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9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0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1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2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3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14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15" name="Image 5" descr="Une image contenant texte, clipart&#10;&#10;Description générée automatiquement"/>
          <p:cNvPicPr/>
          <p:nvPr/>
        </p:nvPicPr>
        <p:blipFill>
          <a:blip r:embed="rId1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sp>
        <p:nvSpPr>
          <p:cNvPr id="416" name="ZoneTexte 1"/>
          <p:cNvSpPr/>
          <p:nvPr/>
        </p:nvSpPr>
        <p:spPr>
          <a:xfrm>
            <a:off x="876600" y="1920600"/>
            <a:ext cx="5124600" cy="203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fr-FR" sz="1600" spc="-1" strike="noStrike">
                <a:solidFill>
                  <a:srgbClr val="ffffff"/>
                </a:solidFill>
                <a:latin typeface="Times New Roman"/>
              </a:rPr>
              <a:t>Qu'est-ce que LINUX ?</a:t>
            </a:r>
            <a:endParaRPr b="0" lang="fr-F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F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fr-FR" sz="1600" spc="-1" strike="noStrike">
                <a:solidFill>
                  <a:srgbClr val="ffffff"/>
                </a:solidFill>
                <a:latin typeface="Times New Roman"/>
              </a:rPr>
              <a:t>LINUX est un système d'exploitation basé sur la famille d'OS des UNIX.</a:t>
            </a:r>
            <a:endParaRPr b="0" lang="fr-FR" sz="16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fr-FR" sz="1600" spc="-1" strike="noStrike">
                <a:solidFill>
                  <a:srgbClr val="ffffff"/>
                </a:solidFill>
                <a:latin typeface="Times New Roman"/>
              </a:rPr>
              <a:t>Créé en 1991 par Linus Torvald, LINUX est libre et open-source et a acquis dans le milieu de l'informatique la réputation d'un OS plus performant que sa concurrence bien que peu intuitif d'utilisation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417" name="ZoneTexte 2"/>
          <p:cNvSpPr/>
          <p:nvPr/>
        </p:nvSpPr>
        <p:spPr>
          <a:xfrm>
            <a:off x="936360" y="4278240"/>
            <a:ext cx="4975560" cy="9140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Times New Roman"/>
              </a:rPr>
              <a:t>LINUX étant divisé en une multitude de distribution, j'ai choisi celle que je connaissais le plus : UBUNTU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18" name="ZoneTexte 6"/>
          <p:cNvSpPr/>
          <p:nvPr/>
        </p:nvSpPr>
        <p:spPr>
          <a:xfrm>
            <a:off x="5850360" y="634752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14 sur 18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19" name="Ellipse 10"/>
          <p:cNvSpPr/>
          <p:nvPr/>
        </p:nvSpPr>
        <p:spPr>
          <a:xfrm>
            <a:off x="11510640" y="311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0" name="Ellipse 14"/>
          <p:cNvSpPr/>
          <p:nvPr/>
        </p:nvSpPr>
        <p:spPr>
          <a:xfrm>
            <a:off x="11510640" y="856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1" name="Ellipse 16"/>
          <p:cNvSpPr/>
          <p:nvPr/>
        </p:nvSpPr>
        <p:spPr>
          <a:xfrm>
            <a:off x="11506680" y="1354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2" name="Ellipse 18"/>
          <p:cNvSpPr/>
          <p:nvPr/>
        </p:nvSpPr>
        <p:spPr>
          <a:xfrm>
            <a:off x="11507040" y="18993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3" name="Ellipse 23"/>
          <p:cNvSpPr/>
          <p:nvPr/>
        </p:nvSpPr>
        <p:spPr>
          <a:xfrm>
            <a:off x="11507040" y="2413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4" name="Ellipse 38"/>
          <p:cNvSpPr/>
          <p:nvPr/>
        </p:nvSpPr>
        <p:spPr>
          <a:xfrm>
            <a:off x="11038680" y="2413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5" name="Ellipse 40"/>
          <p:cNvSpPr/>
          <p:nvPr/>
        </p:nvSpPr>
        <p:spPr>
          <a:xfrm>
            <a:off x="11035080" y="18957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6" name="Ellipse 42"/>
          <p:cNvSpPr/>
          <p:nvPr/>
        </p:nvSpPr>
        <p:spPr>
          <a:xfrm>
            <a:off x="11035080" y="13629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7" name="Ellipse 44"/>
          <p:cNvSpPr/>
          <p:nvPr/>
        </p:nvSpPr>
        <p:spPr>
          <a:xfrm>
            <a:off x="11031480" y="84528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28" name="Ellipse 46"/>
          <p:cNvSpPr/>
          <p:nvPr/>
        </p:nvSpPr>
        <p:spPr>
          <a:xfrm>
            <a:off x="11035080" y="307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c7c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Rectangle 26"/>
          <p:cNvSpPr/>
          <p:nvPr/>
        </p:nvSpPr>
        <p:spPr>
          <a:xfrm flipV="1">
            <a:off x="0" y="-3240"/>
            <a:ext cx="12191760" cy="6860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0" name="Freeform 3"/>
          <p:cNvSpPr/>
          <p:nvPr/>
        </p:nvSpPr>
        <p:spPr>
          <a:xfrm flipV="1">
            <a:off x="1247040" y="-360"/>
            <a:ext cx="9468360" cy="6858000"/>
          </a:xfrm>
          <a:custGeom>
            <a:avLst/>
            <a:gdLst/>
            <a:ah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1" name="Freeform 16"/>
          <p:cNvSpPr/>
          <p:nvPr/>
        </p:nvSpPr>
        <p:spPr>
          <a:xfrm flipV="1">
            <a:off x="0" y="-360"/>
            <a:ext cx="9324720" cy="6858000"/>
          </a:xfrm>
          <a:custGeom>
            <a:avLst/>
            <a:gdLst/>
            <a:ahLst/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720000" y="491760"/>
            <a:ext cx="6437520" cy="742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76000"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alibri Light"/>
              </a:rPr>
              <a:t>Installation de LAMP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3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4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5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6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7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8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39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40" name="Image 5" descr="Une image contenant texte, clipart&#10;&#10;Description générée automatiquement"/>
          <p:cNvPicPr/>
          <p:nvPr/>
        </p:nvPicPr>
        <p:blipFill>
          <a:blip r:embed="rId1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sp>
        <p:nvSpPr>
          <p:cNvPr id="441" name="ZoneTexte 1"/>
          <p:cNvSpPr/>
          <p:nvPr/>
        </p:nvSpPr>
        <p:spPr>
          <a:xfrm>
            <a:off x="812160" y="1320480"/>
            <a:ext cx="5124600" cy="1095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fr-FR" sz="1600" spc="-1" strike="noStrike">
                <a:solidFill>
                  <a:srgbClr val="ffffff"/>
                </a:solidFill>
                <a:latin typeface="Times New Roman"/>
              </a:rPr>
              <a:t>LAMP (LINUX Apache2 MySQL PHP) est un ensemble de trois logiciels fonctionnant ensemble permettant de construire des serveurs WEB de manière optimale</a:t>
            </a:r>
            <a:endParaRPr b="0" lang="fr-FR" sz="16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</p:txBody>
      </p:sp>
      <p:pic>
        <p:nvPicPr>
          <p:cNvPr id="442" name="Image 4" descr="Une image contenant texte&#10;&#10;Description générée automatiquement"/>
          <p:cNvPicPr/>
          <p:nvPr/>
        </p:nvPicPr>
        <p:blipFill>
          <a:blip r:embed="rId2"/>
          <a:stretch/>
        </p:blipFill>
        <p:spPr>
          <a:xfrm>
            <a:off x="322560" y="2252880"/>
            <a:ext cx="4446000" cy="3113640"/>
          </a:xfrm>
          <a:prstGeom prst="rect">
            <a:avLst/>
          </a:prstGeom>
          <a:ln w="0">
            <a:noFill/>
          </a:ln>
        </p:spPr>
      </p:pic>
      <p:sp>
        <p:nvSpPr>
          <p:cNvPr id="443" name="ZoneTexte 4"/>
          <p:cNvSpPr/>
          <p:nvPr/>
        </p:nvSpPr>
        <p:spPr>
          <a:xfrm>
            <a:off x="932400" y="5298120"/>
            <a:ext cx="30027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Une aide en ligne fiable existe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444" name="Image 7" descr="Une image contenant texte&#10;&#10;Description générée automatiquement"/>
          <p:cNvPicPr/>
          <p:nvPr/>
        </p:nvPicPr>
        <p:blipFill>
          <a:blip r:embed="rId3"/>
          <a:stretch/>
        </p:blipFill>
        <p:spPr>
          <a:xfrm>
            <a:off x="5082840" y="2130120"/>
            <a:ext cx="4240080" cy="714600"/>
          </a:xfrm>
          <a:prstGeom prst="rect">
            <a:avLst/>
          </a:prstGeom>
          <a:ln w="0">
            <a:noFill/>
          </a:ln>
        </p:spPr>
      </p:pic>
      <p:sp>
        <p:nvSpPr>
          <p:cNvPr id="445" name="ZoneTexte 7"/>
          <p:cNvSpPr/>
          <p:nvPr/>
        </p:nvSpPr>
        <p:spPr>
          <a:xfrm>
            <a:off x="5585040" y="2841840"/>
            <a:ext cx="31374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L'installation se fait via terminal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46" name="ZoneTexte 11"/>
          <p:cNvSpPr/>
          <p:nvPr/>
        </p:nvSpPr>
        <p:spPr>
          <a:xfrm>
            <a:off x="5850360" y="634752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15 sur 20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47" name="Ellipse 15"/>
          <p:cNvSpPr/>
          <p:nvPr/>
        </p:nvSpPr>
        <p:spPr>
          <a:xfrm>
            <a:off x="11510640" y="311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8" name="Ellipse 17"/>
          <p:cNvSpPr/>
          <p:nvPr/>
        </p:nvSpPr>
        <p:spPr>
          <a:xfrm>
            <a:off x="11510640" y="856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49" name="Ellipse 22"/>
          <p:cNvSpPr/>
          <p:nvPr/>
        </p:nvSpPr>
        <p:spPr>
          <a:xfrm>
            <a:off x="11506680" y="1354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0" name="Ellipse 24"/>
          <p:cNvSpPr/>
          <p:nvPr/>
        </p:nvSpPr>
        <p:spPr>
          <a:xfrm>
            <a:off x="11507040" y="18993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1" name="Ellipse 27"/>
          <p:cNvSpPr/>
          <p:nvPr/>
        </p:nvSpPr>
        <p:spPr>
          <a:xfrm>
            <a:off x="11507040" y="2413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2" name="Ellipse 47"/>
          <p:cNvSpPr/>
          <p:nvPr/>
        </p:nvSpPr>
        <p:spPr>
          <a:xfrm>
            <a:off x="11048040" y="2413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3" name="Ellipse 49"/>
          <p:cNvSpPr/>
          <p:nvPr/>
        </p:nvSpPr>
        <p:spPr>
          <a:xfrm>
            <a:off x="11044440" y="18957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4" name="Ellipse 51"/>
          <p:cNvSpPr/>
          <p:nvPr/>
        </p:nvSpPr>
        <p:spPr>
          <a:xfrm>
            <a:off x="11044440" y="13629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5" name="Ellipse 53"/>
          <p:cNvSpPr/>
          <p:nvPr/>
        </p:nvSpPr>
        <p:spPr>
          <a:xfrm>
            <a:off x="11040480" y="84528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6" name="Ellipse 55"/>
          <p:cNvSpPr/>
          <p:nvPr/>
        </p:nvSpPr>
        <p:spPr>
          <a:xfrm>
            <a:off x="11042280" y="311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 47"/>
          <p:cNvSpPr/>
          <p:nvPr/>
        </p:nvSpPr>
        <p:spPr>
          <a:xfrm>
            <a:off x="0" y="0"/>
            <a:ext cx="12188520" cy="6857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44960" y="755640"/>
            <a:ext cx="5068440" cy="456660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8000"/>
          </a:bodyPr>
          <a:p>
            <a:pPr>
              <a:lnSpc>
                <a:spcPct val="90000"/>
              </a:lnSpc>
              <a:buNone/>
            </a:pPr>
            <a:r>
              <a:rPr b="1" lang="en-US" sz="3700" spc="-1" strike="noStrike">
                <a:solidFill>
                  <a:srgbClr val="000000"/>
                </a:solidFill>
                <a:latin typeface="Calibri Light"/>
              </a:rPr>
              <a:t>Sommaire :</a:t>
            </a:r>
            <a:br>
              <a:rPr sz="3700"/>
            </a:br>
            <a:r>
              <a:rPr b="1" lang="en-US" sz="3700" spc="-1" strike="noStrike">
                <a:solidFill>
                  <a:srgbClr val="000000"/>
                </a:solidFill>
                <a:latin typeface="Calibri Light"/>
              </a:rPr>
              <a:t>- Organisation</a:t>
            </a:r>
            <a:br>
              <a:rPr sz="3700"/>
            </a:br>
            <a:br>
              <a:rPr sz="3700"/>
            </a:br>
            <a:r>
              <a:rPr b="1" lang="en-US" sz="3700" spc="-1" strike="noStrike">
                <a:solidFill>
                  <a:srgbClr val="000000"/>
                </a:solidFill>
                <a:latin typeface="Calibri Light"/>
              </a:rPr>
              <a:t>- Présentation de Manitou</a:t>
            </a:r>
            <a:br>
              <a:rPr sz="3700"/>
            </a:br>
            <a:br>
              <a:rPr sz="3700"/>
            </a:br>
            <a:r>
              <a:rPr b="1" lang="en-US" sz="3700" spc="-1" strike="noStrike">
                <a:solidFill>
                  <a:srgbClr val="000000"/>
                </a:solidFill>
                <a:latin typeface="Calibri Light"/>
              </a:rPr>
              <a:t>- Présentation du besoin</a:t>
            </a:r>
            <a:br>
              <a:rPr sz="3700"/>
            </a:br>
            <a:br>
              <a:rPr sz="3700"/>
            </a:br>
            <a:r>
              <a:rPr b="1" lang="en-US" sz="3700" spc="-1" strike="noStrike">
                <a:solidFill>
                  <a:srgbClr val="000000"/>
                </a:solidFill>
                <a:latin typeface="Calibri Light"/>
              </a:rPr>
              <a:t>- Tache individuelle</a:t>
            </a:r>
            <a:endParaRPr b="0" lang="fr-FR" sz="37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icture 23"/>
          <p:cNvSpPr/>
          <p:nvPr/>
        </p:nvSpPr>
        <p:spPr>
          <a:xfrm>
            <a:off x="6229080" y="0"/>
            <a:ext cx="5962320" cy="6857640"/>
          </a:xfrm>
          <a:custGeom>
            <a:avLst/>
            <a:gdLst/>
            <a:ah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blipFill rotWithShape="0">
            <a:blip r:embed="rId1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5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8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9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12" name="Image 22" descr="Une image contenant texte, clipart&#10;&#10;Description générée automatiquement"/>
          <p:cNvPicPr/>
          <p:nvPr/>
        </p:nvPicPr>
        <p:blipFill>
          <a:blip r:embed="rId2"/>
          <a:stretch/>
        </p:blipFill>
        <p:spPr>
          <a:xfrm>
            <a:off x="444960" y="321840"/>
            <a:ext cx="3380760" cy="732960"/>
          </a:xfrm>
          <a:prstGeom prst="rect">
            <a:avLst/>
          </a:prstGeom>
          <a:ln w="0">
            <a:noFill/>
          </a:ln>
        </p:spPr>
      </p:pic>
      <p:sp>
        <p:nvSpPr>
          <p:cNvPr id="113" name="ZoneTexte 3"/>
          <p:cNvSpPr/>
          <p:nvPr/>
        </p:nvSpPr>
        <p:spPr>
          <a:xfrm>
            <a:off x="5850360" y="634752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2 sur 20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med" p14:dur="800"/>
    </mc:Choice>
    <mc:Fallback>
      <p:transition spd="med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entr" presetID="53" presetSubtype="52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c7c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Rectangle 26"/>
          <p:cNvSpPr/>
          <p:nvPr/>
        </p:nvSpPr>
        <p:spPr>
          <a:xfrm flipV="1">
            <a:off x="0" y="-3240"/>
            <a:ext cx="12191760" cy="6860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8" name="Freeform 3"/>
          <p:cNvSpPr/>
          <p:nvPr/>
        </p:nvSpPr>
        <p:spPr>
          <a:xfrm flipV="1">
            <a:off x="1247040" y="-360"/>
            <a:ext cx="9468360" cy="6858000"/>
          </a:xfrm>
          <a:custGeom>
            <a:avLst/>
            <a:gdLst/>
            <a:ah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59" name="Freeform 16"/>
          <p:cNvSpPr/>
          <p:nvPr/>
        </p:nvSpPr>
        <p:spPr>
          <a:xfrm flipV="1">
            <a:off x="0" y="-360"/>
            <a:ext cx="9324720" cy="6858000"/>
          </a:xfrm>
          <a:custGeom>
            <a:avLst/>
            <a:gdLst/>
            <a:ahLst/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720000" y="491760"/>
            <a:ext cx="6437520" cy="742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76000"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alibri Light"/>
              </a:rPr>
              <a:t>Installation de LAMP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1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2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3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4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5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6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7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68" name="Image 5" descr="Une image contenant texte, clipart&#10;&#10;Description générée automatiquement"/>
          <p:cNvPicPr/>
          <p:nvPr/>
        </p:nvPicPr>
        <p:blipFill>
          <a:blip r:embed="rId1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pic>
        <p:nvPicPr>
          <p:cNvPr id="469" name="Image 11" descr=""/>
          <p:cNvPicPr/>
          <p:nvPr/>
        </p:nvPicPr>
        <p:blipFill>
          <a:blip r:embed="rId2"/>
          <a:stretch/>
        </p:blipFill>
        <p:spPr>
          <a:xfrm>
            <a:off x="1875600" y="1275120"/>
            <a:ext cx="4104720" cy="4180680"/>
          </a:xfrm>
          <a:prstGeom prst="rect">
            <a:avLst/>
          </a:prstGeom>
          <a:ln w="0">
            <a:noFill/>
          </a:ln>
        </p:spPr>
      </p:pic>
      <p:sp>
        <p:nvSpPr>
          <p:cNvPr id="470" name="ZoneTexte 11"/>
          <p:cNvSpPr/>
          <p:nvPr/>
        </p:nvSpPr>
        <p:spPr>
          <a:xfrm>
            <a:off x="3567960" y="4894560"/>
            <a:ext cx="3370320" cy="40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1" name="ZoneTexte 14"/>
          <p:cNvSpPr/>
          <p:nvPr/>
        </p:nvSpPr>
        <p:spPr>
          <a:xfrm>
            <a:off x="3558960" y="4948560"/>
            <a:ext cx="331668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2" name="ZoneTexte 1"/>
          <p:cNvSpPr/>
          <p:nvPr/>
        </p:nvSpPr>
        <p:spPr>
          <a:xfrm>
            <a:off x="2313720" y="5499360"/>
            <a:ext cx="3570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Page d'accueil (par défaut) de LAMP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73" name="ZoneTexte 6"/>
          <p:cNvSpPr/>
          <p:nvPr/>
        </p:nvSpPr>
        <p:spPr>
          <a:xfrm>
            <a:off x="5850360" y="634752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16 sur 20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74" name="Ellipse 16"/>
          <p:cNvSpPr/>
          <p:nvPr/>
        </p:nvSpPr>
        <p:spPr>
          <a:xfrm>
            <a:off x="11510640" y="311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Ellipse 18"/>
          <p:cNvSpPr/>
          <p:nvPr/>
        </p:nvSpPr>
        <p:spPr>
          <a:xfrm>
            <a:off x="11510640" y="856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6" name="Ellipse 23"/>
          <p:cNvSpPr/>
          <p:nvPr/>
        </p:nvSpPr>
        <p:spPr>
          <a:xfrm>
            <a:off x="11506680" y="1354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7" name="Ellipse 25"/>
          <p:cNvSpPr/>
          <p:nvPr/>
        </p:nvSpPr>
        <p:spPr>
          <a:xfrm>
            <a:off x="11507040" y="18993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8" name="Ellipse 29"/>
          <p:cNvSpPr/>
          <p:nvPr/>
        </p:nvSpPr>
        <p:spPr>
          <a:xfrm>
            <a:off x="11507040" y="2413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9" name="Ellipse 32"/>
          <p:cNvSpPr/>
          <p:nvPr/>
        </p:nvSpPr>
        <p:spPr>
          <a:xfrm>
            <a:off x="11033280" y="320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0" name="Ellipse 34"/>
          <p:cNvSpPr/>
          <p:nvPr/>
        </p:nvSpPr>
        <p:spPr>
          <a:xfrm>
            <a:off x="11033280" y="865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1" name="Ellipse 42"/>
          <p:cNvSpPr/>
          <p:nvPr/>
        </p:nvSpPr>
        <p:spPr>
          <a:xfrm>
            <a:off x="11038680" y="2413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2" name="Ellipse 44"/>
          <p:cNvSpPr/>
          <p:nvPr/>
        </p:nvSpPr>
        <p:spPr>
          <a:xfrm>
            <a:off x="11035080" y="18957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3" name="Ellipse 49"/>
          <p:cNvSpPr/>
          <p:nvPr/>
        </p:nvSpPr>
        <p:spPr>
          <a:xfrm>
            <a:off x="11035080" y="13539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c7c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Rectangle 26"/>
          <p:cNvSpPr/>
          <p:nvPr/>
        </p:nvSpPr>
        <p:spPr>
          <a:xfrm flipV="1">
            <a:off x="0" y="-3240"/>
            <a:ext cx="12191760" cy="6860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5" name="Freeform 3"/>
          <p:cNvSpPr/>
          <p:nvPr/>
        </p:nvSpPr>
        <p:spPr>
          <a:xfrm flipV="1">
            <a:off x="1247040" y="-360"/>
            <a:ext cx="9468360" cy="6858000"/>
          </a:xfrm>
          <a:custGeom>
            <a:avLst/>
            <a:gdLst/>
            <a:ah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6" name="Freeform 16"/>
          <p:cNvSpPr/>
          <p:nvPr/>
        </p:nvSpPr>
        <p:spPr>
          <a:xfrm flipV="1">
            <a:off x="0" y="-360"/>
            <a:ext cx="9324720" cy="6858000"/>
          </a:xfrm>
          <a:custGeom>
            <a:avLst/>
            <a:gdLst/>
            <a:ahLst/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720000" y="491760"/>
            <a:ext cx="6437520" cy="742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76000"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alibri Light"/>
              </a:rPr>
              <a:t>Installation de LAMP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8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9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0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2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3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4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95" name="Image 5" descr="Une image contenant texte, clipart&#10;&#10;Description générée automatiquement"/>
          <p:cNvPicPr/>
          <p:nvPr/>
        </p:nvPicPr>
        <p:blipFill>
          <a:blip r:embed="rId1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sp>
        <p:nvSpPr>
          <p:cNvPr id="496" name="ZoneTexte 11"/>
          <p:cNvSpPr/>
          <p:nvPr/>
        </p:nvSpPr>
        <p:spPr>
          <a:xfrm>
            <a:off x="3567960" y="4894560"/>
            <a:ext cx="3370320" cy="403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7" name="ZoneTexte 14"/>
          <p:cNvSpPr/>
          <p:nvPr/>
        </p:nvSpPr>
        <p:spPr>
          <a:xfrm>
            <a:off x="3558960" y="4948560"/>
            <a:ext cx="3316680" cy="358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8" name="Image 16" descr=""/>
          <p:cNvPicPr/>
          <p:nvPr/>
        </p:nvPicPr>
        <p:blipFill>
          <a:blip r:embed="rId2"/>
          <a:stretch/>
        </p:blipFill>
        <p:spPr>
          <a:xfrm>
            <a:off x="-21240" y="1356480"/>
            <a:ext cx="4482000" cy="3034080"/>
          </a:xfrm>
          <a:prstGeom prst="rect">
            <a:avLst/>
          </a:prstGeom>
          <a:ln w="0">
            <a:noFill/>
          </a:ln>
        </p:spPr>
      </p:pic>
      <p:sp>
        <p:nvSpPr>
          <p:cNvPr id="499" name="ZoneTexte 2"/>
          <p:cNvSpPr/>
          <p:nvPr/>
        </p:nvSpPr>
        <p:spPr>
          <a:xfrm>
            <a:off x="798840" y="4268880"/>
            <a:ext cx="28458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Installation de PHPMyAdmin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00" name="ZoneTexte 6"/>
          <p:cNvSpPr/>
          <p:nvPr/>
        </p:nvSpPr>
        <p:spPr>
          <a:xfrm>
            <a:off x="5850360" y="634752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17 sur 20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01" name="Ellipse 16"/>
          <p:cNvSpPr/>
          <p:nvPr/>
        </p:nvSpPr>
        <p:spPr>
          <a:xfrm>
            <a:off x="11510640" y="311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Ellipse 18"/>
          <p:cNvSpPr/>
          <p:nvPr/>
        </p:nvSpPr>
        <p:spPr>
          <a:xfrm>
            <a:off x="11510640" y="856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3" name="Ellipse 23"/>
          <p:cNvSpPr/>
          <p:nvPr/>
        </p:nvSpPr>
        <p:spPr>
          <a:xfrm>
            <a:off x="11506680" y="1354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4" name="Ellipse 25"/>
          <p:cNvSpPr/>
          <p:nvPr/>
        </p:nvSpPr>
        <p:spPr>
          <a:xfrm>
            <a:off x="11507040" y="18993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Ellipse 29"/>
          <p:cNvSpPr/>
          <p:nvPr/>
        </p:nvSpPr>
        <p:spPr>
          <a:xfrm>
            <a:off x="11507040" y="2413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Ellipse 32"/>
          <p:cNvSpPr/>
          <p:nvPr/>
        </p:nvSpPr>
        <p:spPr>
          <a:xfrm>
            <a:off x="11033280" y="320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7" name="Ellipse 34"/>
          <p:cNvSpPr/>
          <p:nvPr/>
        </p:nvSpPr>
        <p:spPr>
          <a:xfrm>
            <a:off x="11033280" y="865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8" name="Ellipse 42"/>
          <p:cNvSpPr/>
          <p:nvPr/>
        </p:nvSpPr>
        <p:spPr>
          <a:xfrm>
            <a:off x="11038680" y="2413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Ellipse 44"/>
          <p:cNvSpPr/>
          <p:nvPr/>
        </p:nvSpPr>
        <p:spPr>
          <a:xfrm>
            <a:off x="11035080" y="18957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Ellipse 49"/>
          <p:cNvSpPr/>
          <p:nvPr/>
        </p:nvSpPr>
        <p:spPr>
          <a:xfrm>
            <a:off x="11035080" y="13539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11" name="Image 7" descr=""/>
          <p:cNvPicPr/>
          <p:nvPr/>
        </p:nvPicPr>
        <p:blipFill>
          <a:blip r:embed="rId3"/>
          <a:stretch/>
        </p:blipFill>
        <p:spPr>
          <a:xfrm>
            <a:off x="4577400" y="2769840"/>
            <a:ext cx="4753440" cy="3236760"/>
          </a:xfrm>
          <a:prstGeom prst="rect">
            <a:avLst/>
          </a:prstGeom>
          <a:ln w="0">
            <a:noFill/>
          </a:ln>
        </p:spPr>
      </p:pic>
      <p:sp>
        <p:nvSpPr>
          <p:cNvPr id="512" name="ZoneTexte 7"/>
          <p:cNvSpPr/>
          <p:nvPr/>
        </p:nvSpPr>
        <p:spPr>
          <a:xfrm>
            <a:off x="5370840" y="2506320"/>
            <a:ext cx="357084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Page de connexion de PHPMyAdmin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c7c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Rectangle 26"/>
          <p:cNvSpPr/>
          <p:nvPr/>
        </p:nvSpPr>
        <p:spPr>
          <a:xfrm flipV="1">
            <a:off x="0" y="-3240"/>
            <a:ext cx="12191760" cy="6860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Freeform 3"/>
          <p:cNvSpPr/>
          <p:nvPr/>
        </p:nvSpPr>
        <p:spPr>
          <a:xfrm flipV="1">
            <a:off x="1247040" y="-360"/>
            <a:ext cx="9468360" cy="6858000"/>
          </a:xfrm>
          <a:custGeom>
            <a:avLst/>
            <a:gdLst/>
            <a:ah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Freeform 16"/>
          <p:cNvSpPr/>
          <p:nvPr/>
        </p:nvSpPr>
        <p:spPr>
          <a:xfrm flipV="1">
            <a:off x="0" y="-360"/>
            <a:ext cx="9324720" cy="6858000"/>
          </a:xfrm>
          <a:custGeom>
            <a:avLst/>
            <a:gdLst/>
            <a:ahLst/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720000" y="491760"/>
            <a:ext cx="6437520" cy="742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76000"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alibri Light"/>
              </a:rPr>
              <a:t>Installation de LAMP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7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3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24" name="Image 5" descr="Une image contenant texte, clipart&#10;&#10;Description générée automatiquement"/>
          <p:cNvPicPr/>
          <p:nvPr/>
        </p:nvPicPr>
        <p:blipFill>
          <a:blip r:embed="rId1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sp>
        <p:nvSpPr>
          <p:cNvPr id="525" name="ZoneTexte 4"/>
          <p:cNvSpPr/>
          <p:nvPr/>
        </p:nvSpPr>
        <p:spPr>
          <a:xfrm>
            <a:off x="780480" y="1368000"/>
            <a:ext cx="47552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Problèmes rencontrés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526" name="Image 7" descr="Une image contenant texte&#10;&#10;Description générée automatiquement"/>
          <p:cNvPicPr/>
          <p:nvPr/>
        </p:nvPicPr>
        <p:blipFill>
          <a:blip r:embed="rId2"/>
          <a:stretch/>
        </p:blipFill>
        <p:spPr>
          <a:xfrm>
            <a:off x="3639240" y="1486800"/>
            <a:ext cx="3758760" cy="2129040"/>
          </a:xfrm>
          <a:prstGeom prst="rect">
            <a:avLst/>
          </a:prstGeom>
          <a:ln w="0">
            <a:noFill/>
          </a:ln>
        </p:spPr>
      </p:pic>
      <p:sp>
        <p:nvSpPr>
          <p:cNvPr id="527" name="ZoneTexte 7"/>
          <p:cNvSpPr/>
          <p:nvPr/>
        </p:nvSpPr>
        <p:spPr>
          <a:xfrm>
            <a:off x="3636720" y="3613680"/>
            <a:ext cx="377496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Erreur de la page blanche (blank page)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528" name="Image 18" descr="Une image contenant texte, capture d’écran, équipement électronique&#10;&#10;Description générée automatiquement"/>
          <p:cNvPicPr/>
          <p:nvPr/>
        </p:nvPicPr>
        <p:blipFill>
          <a:blip r:embed="rId3"/>
          <a:stretch/>
        </p:blipFill>
        <p:spPr>
          <a:xfrm>
            <a:off x="163800" y="4118760"/>
            <a:ext cx="4694040" cy="1702800"/>
          </a:xfrm>
          <a:prstGeom prst="rect">
            <a:avLst/>
          </a:prstGeom>
          <a:ln w="0">
            <a:noFill/>
          </a:ln>
        </p:spPr>
      </p:pic>
      <p:sp>
        <p:nvSpPr>
          <p:cNvPr id="529" name="ZoneTexte 18"/>
          <p:cNvSpPr/>
          <p:nvPr/>
        </p:nvSpPr>
        <p:spPr>
          <a:xfrm>
            <a:off x="161640" y="3740760"/>
            <a:ext cx="39250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Fichiers perdus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530" name="ZoneTexte 2"/>
          <p:cNvSpPr/>
          <p:nvPr/>
        </p:nvSpPr>
        <p:spPr>
          <a:xfrm>
            <a:off x="5850360" y="634752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19 sur 20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31" name="Ellipse 11"/>
          <p:cNvSpPr/>
          <p:nvPr/>
        </p:nvSpPr>
        <p:spPr>
          <a:xfrm>
            <a:off x="11510640" y="311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2" name="Ellipse 15"/>
          <p:cNvSpPr/>
          <p:nvPr/>
        </p:nvSpPr>
        <p:spPr>
          <a:xfrm>
            <a:off x="11510640" y="856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3" name="Ellipse 22"/>
          <p:cNvSpPr/>
          <p:nvPr/>
        </p:nvSpPr>
        <p:spPr>
          <a:xfrm>
            <a:off x="11506680" y="1354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4" name="Ellipse 24"/>
          <p:cNvSpPr/>
          <p:nvPr/>
        </p:nvSpPr>
        <p:spPr>
          <a:xfrm>
            <a:off x="11507040" y="18993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5" name="Ellipse 25"/>
          <p:cNvSpPr/>
          <p:nvPr/>
        </p:nvSpPr>
        <p:spPr>
          <a:xfrm>
            <a:off x="11507040" y="2413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6" name="Ellipse 34"/>
          <p:cNvSpPr/>
          <p:nvPr/>
        </p:nvSpPr>
        <p:spPr>
          <a:xfrm>
            <a:off x="11033280" y="320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7" name="Ellipse 35"/>
          <p:cNvSpPr/>
          <p:nvPr/>
        </p:nvSpPr>
        <p:spPr>
          <a:xfrm>
            <a:off x="11033280" y="865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8" name="Ellipse 36"/>
          <p:cNvSpPr/>
          <p:nvPr/>
        </p:nvSpPr>
        <p:spPr>
          <a:xfrm>
            <a:off x="11029320" y="1363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9" name="Ellipse 37"/>
          <p:cNvSpPr/>
          <p:nvPr/>
        </p:nvSpPr>
        <p:spPr>
          <a:xfrm>
            <a:off x="11029680" y="19083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0" name="Ellipse 38"/>
          <p:cNvSpPr/>
          <p:nvPr/>
        </p:nvSpPr>
        <p:spPr>
          <a:xfrm>
            <a:off x="11029680" y="2422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1" name="Ellipse 10"/>
          <p:cNvSpPr/>
          <p:nvPr/>
        </p:nvSpPr>
        <p:spPr>
          <a:xfrm>
            <a:off x="11029680" y="242280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c7c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Rectangle 26"/>
          <p:cNvSpPr/>
          <p:nvPr/>
        </p:nvSpPr>
        <p:spPr>
          <a:xfrm flipV="1">
            <a:off x="0" y="-3240"/>
            <a:ext cx="12191760" cy="6860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3" name="Freeform 3"/>
          <p:cNvSpPr/>
          <p:nvPr/>
        </p:nvSpPr>
        <p:spPr>
          <a:xfrm flipV="1">
            <a:off x="1247040" y="-360"/>
            <a:ext cx="9468360" cy="6858000"/>
          </a:xfrm>
          <a:custGeom>
            <a:avLst/>
            <a:gdLst/>
            <a:ah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4" name="Freeform 16"/>
          <p:cNvSpPr/>
          <p:nvPr/>
        </p:nvSpPr>
        <p:spPr>
          <a:xfrm flipV="1">
            <a:off x="0" y="-360"/>
            <a:ext cx="9324720" cy="6858000"/>
          </a:xfrm>
          <a:custGeom>
            <a:avLst/>
            <a:gdLst/>
            <a:ahLst/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720000" y="491760"/>
            <a:ext cx="6437520" cy="742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1000"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alibri Light"/>
              </a:rPr>
              <a:t>La base de données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6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7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8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49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0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1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52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53" name="Image 5" descr="Une image contenant texte, clipart&#10;&#10;Description générée automatiquement"/>
          <p:cNvPicPr/>
          <p:nvPr/>
        </p:nvPicPr>
        <p:blipFill>
          <a:blip r:embed="rId1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pic>
        <p:nvPicPr>
          <p:cNvPr id="554" name="Image 6" descr="Une image contenant texte&#10;&#10;Description générée automatiquement"/>
          <p:cNvPicPr/>
          <p:nvPr/>
        </p:nvPicPr>
        <p:blipFill>
          <a:blip r:embed="rId2"/>
          <a:stretch/>
        </p:blipFill>
        <p:spPr>
          <a:xfrm>
            <a:off x="363600" y="1660320"/>
            <a:ext cx="4578480" cy="2503080"/>
          </a:xfrm>
          <a:prstGeom prst="rect">
            <a:avLst/>
          </a:prstGeom>
          <a:ln w="0">
            <a:noFill/>
          </a:ln>
        </p:spPr>
      </p:pic>
      <p:pic>
        <p:nvPicPr>
          <p:cNvPr id="555" name="Image 7" descr="Une image contenant texte&#10;&#10;Description générée automatiquement"/>
          <p:cNvPicPr/>
          <p:nvPr/>
        </p:nvPicPr>
        <p:blipFill>
          <a:blip r:embed="rId3"/>
          <a:stretch/>
        </p:blipFill>
        <p:spPr>
          <a:xfrm>
            <a:off x="4505040" y="4469400"/>
            <a:ext cx="2742840" cy="1682640"/>
          </a:xfrm>
          <a:prstGeom prst="rect">
            <a:avLst/>
          </a:prstGeom>
          <a:ln w="0">
            <a:noFill/>
          </a:ln>
        </p:spPr>
      </p:pic>
      <p:sp>
        <p:nvSpPr>
          <p:cNvPr id="556" name="ZoneTexte 7"/>
          <p:cNvSpPr/>
          <p:nvPr/>
        </p:nvSpPr>
        <p:spPr>
          <a:xfrm>
            <a:off x="4444920" y="6176880"/>
            <a:ext cx="30128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BDD via terminal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57" name="ZoneTexte 16"/>
          <p:cNvSpPr/>
          <p:nvPr/>
        </p:nvSpPr>
        <p:spPr>
          <a:xfrm>
            <a:off x="1685520" y="4168080"/>
            <a:ext cx="193932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Création de la BDD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58" name="ZoneTexte 2"/>
          <p:cNvSpPr/>
          <p:nvPr/>
        </p:nvSpPr>
        <p:spPr>
          <a:xfrm>
            <a:off x="5878080" y="644868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17 sur 20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59" name="Ellipse 11"/>
          <p:cNvSpPr/>
          <p:nvPr/>
        </p:nvSpPr>
        <p:spPr>
          <a:xfrm>
            <a:off x="11510640" y="311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0" name="Ellipse 15"/>
          <p:cNvSpPr/>
          <p:nvPr/>
        </p:nvSpPr>
        <p:spPr>
          <a:xfrm>
            <a:off x="11510640" y="856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1" name="Ellipse 18"/>
          <p:cNvSpPr/>
          <p:nvPr/>
        </p:nvSpPr>
        <p:spPr>
          <a:xfrm>
            <a:off x="11506680" y="1354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2" name="Ellipse 23"/>
          <p:cNvSpPr/>
          <p:nvPr/>
        </p:nvSpPr>
        <p:spPr>
          <a:xfrm>
            <a:off x="11507040" y="18993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3" name="Ellipse 25"/>
          <p:cNvSpPr/>
          <p:nvPr/>
        </p:nvSpPr>
        <p:spPr>
          <a:xfrm>
            <a:off x="11507040" y="2413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4" name="Ellipse 29"/>
          <p:cNvSpPr/>
          <p:nvPr/>
        </p:nvSpPr>
        <p:spPr>
          <a:xfrm>
            <a:off x="11033280" y="320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Ellipse 32"/>
          <p:cNvSpPr/>
          <p:nvPr/>
        </p:nvSpPr>
        <p:spPr>
          <a:xfrm>
            <a:off x="11033280" y="865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6" name="Ellipse 34"/>
          <p:cNvSpPr/>
          <p:nvPr/>
        </p:nvSpPr>
        <p:spPr>
          <a:xfrm>
            <a:off x="11029320" y="1363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7" name="Ellipse 40"/>
          <p:cNvSpPr/>
          <p:nvPr/>
        </p:nvSpPr>
        <p:spPr>
          <a:xfrm>
            <a:off x="11038680" y="2413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8" name="Ellipse 42"/>
          <p:cNvSpPr/>
          <p:nvPr/>
        </p:nvSpPr>
        <p:spPr>
          <a:xfrm>
            <a:off x="11035080" y="18957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c7c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Rectangle 26"/>
          <p:cNvSpPr/>
          <p:nvPr/>
        </p:nvSpPr>
        <p:spPr>
          <a:xfrm flipV="1">
            <a:off x="0" y="-3240"/>
            <a:ext cx="12191760" cy="6860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0" name="Freeform 3"/>
          <p:cNvSpPr/>
          <p:nvPr/>
        </p:nvSpPr>
        <p:spPr>
          <a:xfrm flipV="1">
            <a:off x="1247040" y="-360"/>
            <a:ext cx="9468360" cy="6858000"/>
          </a:xfrm>
          <a:custGeom>
            <a:avLst/>
            <a:gdLst/>
            <a:ah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1" name="Freeform 16"/>
          <p:cNvSpPr/>
          <p:nvPr/>
        </p:nvSpPr>
        <p:spPr>
          <a:xfrm flipV="1">
            <a:off x="0" y="-360"/>
            <a:ext cx="9324720" cy="6858000"/>
          </a:xfrm>
          <a:custGeom>
            <a:avLst/>
            <a:gdLst/>
            <a:ahLst/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2" name="PlaceHolder 1"/>
          <p:cNvSpPr>
            <a:spLocks noGrp="1"/>
          </p:cNvSpPr>
          <p:nvPr>
            <p:ph type="title"/>
          </p:nvPr>
        </p:nvSpPr>
        <p:spPr>
          <a:xfrm>
            <a:off x="720000" y="491760"/>
            <a:ext cx="6437520" cy="742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1000"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alibri Light"/>
              </a:rPr>
              <a:t>La base de données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3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4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5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6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7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8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79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80" name="Image 5" descr="Une image contenant texte, clipart&#10;&#10;Description générée automatiquement"/>
          <p:cNvPicPr/>
          <p:nvPr/>
        </p:nvPicPr>
        <p:blipFill>
          <a:blip r:embed="rId1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sp>
        <p:nvSpPr>
          <p:cNvPr id="581" name="ZoneTexte 2"/>
          <p:cNvSpPr/>
          <p:nvPr/>
        </p:nvSpPr>
        <p:spPr>
          <a:xfrm>
            <a:off x="5878080" y="644868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17 sur 20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82" name="Ellipse 11"/>
          <p:cNvSpPr/>
          <p:nvPr/>
        </p:nvSpPr>
        <p:spPr>
          <a:xfrm>
            <a:off x="11510640" y="311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3" name="Ellipse 15"/>
          <p:cNvSpPr/>
          <p:nvPr/>
        </p:nvSpPr>
        <p:spPr>
          <a:xfrm>
            <a:off x="11510640" y="856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4" name="Ellipse 18"/>
          <p:cNvSpPr/>
          <p:nvPr/>
        </p:nvSpPr>
        <p:spPr>
          <a:xfrm>
            <a:off x="11506680" y="1354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5" name="Ellipse 23"/>
          <p:cNvSpPr/>
          <p:nvPr/>
        </p:nvSpPr>
        <p:spPr>
          <a:xfrm>
            <a:off x="11507040" y="18993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6" name="Ellipse 25"/>
          <p:cNvSpPr/>
          <p:nvPr/>
        </p:nvSpPr>
        <p:spPr>
          <a:xfrm>
            <a:off x="11507040" y="2413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7" name="Ellipse 29"/>
          <p:cNvSpPr/>
          <p:nvPr/>
        </p:nvSpPr>
        <p:spPr>
          <a:xfrm>
            <a:off x="11033280" y="320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8" name="Ellipse 32"/>
          <p:cNvSpPr/>
          <p:nvPr/>
        </p:nvSpPr>
        <p:spPr>
          <a:xfrm>
            <a:off x="11033280" y="865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9" name="Ellipse 34"/>
          <p:cNvSpPr/>
          <p:nvPr/>
        </p:nvSpPr>
        <p:spPr>
          <a:xfrm>
            <a:off x="11029320" y="1363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0" name="Ellipse 40"/>
          <p:cNvSpPr/>
          <p:nvPr/>
        </p:nvSpPr>
        <p:spPr>
          <a:xfrm>
            <a:off x="11038680" y="2413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1" name="Ellipse 42"/>
          <p:cNvSpPr/>
          <p:nvPr/>
        </p:nvSpPr>
        <p:spPr>
          <a:xfrm>
            <a:off x="11035080" y="189576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592" name="Image 10" descr="Une image contenant diagramme&#10;&#10;Description générée automatiquement"/>
          <p:cNvPicPr/>
          <p:nvPr/>
        </p:nvPicPr>
        <p:blipFill>
          <a:blip r:embed="rId2"/>
          <a:stretch/>
        </p:blipFill>
        <p:spPr>
          <a:xfrm>
            <a:off x="1196640" y="1263600"/>
            <a:ext cx="5254560" cy="4123440"/>
          </a:xfrm>
          <a:prstGeom prst="rect">
            <a:avLst/>
          </a:prstGeom>
          <a:ln w="0">
            <a:noFill/>
          </a:ln>
        </p:spPr>
      </p:pic>
      <p:sp>
        <p:nvSpPr>
          <p:cNvPr id="593" name="ZoneTexte 10"/>
          <p:cNvSpPr/>
          <p:nvPr/>
        </p:nvSpPr>
        <p:spPr>
          <a:xfrm>
            <a:off x="2163600" y="5522040"/>
            <a:ext cx="332028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Modèle BDD sous SQLWorkbench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c7c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Rectangle 26"/>
          <p:cNvSpPr/>
          <p:nvPr/>
        </p:nvSpPr>
        <p:spPr>
          <a:xfrm flipV="1">
            <a:off x="0" y="-3240"/>
            <a:ext cx="12191760" cy="6860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5" name="Freeform 3"/>
          <p:cNvSpPr/>
          <p:nvPr/>
        </p:nvSpPr>
        <p:spPr>
          <a:xfrm flipV="1">
            <a:off x="1247040" y="-360"/>
            <a:ext cx="9468360" cy="6858000"/>
          </a:xfrm>
          <a:custGeom>
            <a:avLst/>
            <a:gdLst/>
            <a:ah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6" name="Freeform 16"/>
          <p:cNvSpPr/>
          <p:nvPr/>
        </p:nvSpPr>
        <p:spPr>
          <a:xfrm flipV="1">
            <a:off x="0" y="-360"/>
            <a:ext cx="9324720" cy="6858000"/>
          </a:xfrm>
          <a:custGeom>
            <a:avLst/>
            <a:gdLst/>
            <a:ahLst/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7" name="PlaceHolder 1"/>
          <p:cNvSpPr>
            <a:spLocks noGrp="1"/>
          </p:cNvSpPr>
          <p:nvPr>
            <p:ph type="title"/>
          </p:nvPr>
        </p:nvSpPr>
        <p:spPr>
          <a:xfrm>
            <a:off x="720000" y="491760"/>
            <a:ext cx="6437520" cy="742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1000"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alibri Light"/>
              </a:rPr>
              <a:t>La base de données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8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9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0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1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2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3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4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05" name="Image 5" descr="Une image contenant texte, clipart&#10;&#10;Description générée automatiquement"/>
          <p:cNvPicPr/>
          <p:nvPr/>
        </p:nvPicPr>
        <p:blipFill>
          <a:blip r:embed="rId1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pic>
        <p:nvPicPr>
          <p:cNvPr id="606" name="Image 2" descr="Une image contenant texte&#10;&#10;Description générée automatiquement"/>
          <p:cNvPicPr/>
          <p:nvPr/>
        </p:nvPicPr>
        <p:blipFill>
          <a:blip r:embed="rId2"/>
          <a:stretch/>
        </p:blipFill>
        <p:spPr>
          <a:xfrm>
            <a:off x="94680" y="1593720"/>
            <a:ext cx="8457840" cy="2631240"/>
          </a:xfrm>
          <a:prstGeom prst="rect">
            <a:avLst/>
          </a:prstGeom>
          <a:ln w="0">
            <a:noFill/>
          </a:ln>
        </p:spPr>
      </p:pic>
      <p:sp>
        <p:nvSpPr>
          <p:cNvPr id="607" name="ZoneTexte 2"/>
          <p:cNvSpPr/>
          <p:nvPr/>
        </p:nvSpPr>
        <p:spPr>
          <a:xfrm>
            <a:off x="1581840" y="4225680"/>
            <a:ext cx="8612640" cy="3654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numCol="1" spcCol="0" horzOverflow="overflow" vertOverflow="overflow"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Version actuelle (mais temporaire) de la BDD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08" name="ZoneTexte 6"/>
          <p:cNvSpPr/>
          <p:nvPr/>
        </p:nvSpPr>
        <p:spPr>
          <a:xfrm>
            <a:off x="5850360" y="634752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18 sur 20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09" name="Ellipse 10"/>
          <p:cNvSpPr/>
          <p:nvPr/>
        </p:nvSpPr>
        <p:spPr>
          <a:xfrm>
            <a:off x="11510640" y="311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0" name="Ellipse 14"/>
          <p:cNvSpPr/>
          <p:nvPr/>
        </p:nvSpPr>
        <p:spPr>
          <a:xfrm>
            <a:off x="11510640" y="856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1" name="Ellipse 16"/>
          <p:cNvSpPr/>
          <p:nvPr/>
        </p:nvSpPr>
        <p:spPr>
          <a:xfrm>
            <a:off x="11506680" y="1354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2" name="Ellipse 18"/>
          <p:cNvSpPr/>
          <p:nvPr/>
        </p:nvSpPr>
        <p:spPr>
          <a:xfrm>
            <a:off x="11507040" y="18993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3" name="Ellipse 23"/>
          <p:cNvSpPr/>
          <p:nvPr/>
        </p:nvSpPr>
        <p:spPr>
          <a:xfrm>
            <a:off x="11507040" y="2413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4" name="Ellipse 25"/>
          <p:cNvSpPr/>
          <p:nvPr/>
        </p:nvSpPr>
        <p:spPr>
          <a:xfrm>
            <a:off x="11033280" y="320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5" name="Ellipse 29"/>
          <p:cNvSpPr/>
          <p:nvPr/>
        </p:nvSpPr>
        <p:spPr>
          <a:xfrm>
            <a:off x="11033280" y="865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6" name="Ellipse 32"/>
          <p:cNvSpPr/>
          <p:nvPr/>
        </p:nvSpPr>
        <p:spPr>
          <a:xfrm>
            <a:off x="11029320" y="1363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7" name="Ellipse 34"/>
          <p:cNvSpPr/>
          <p:nvPr/>
        </p:nvSpPr>
        <p:spPr>
          <a:xfrm>
            <a:off x="11029680" y="19083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18" name="Ellipse 38"/>
          <p:cNvSpPr/>
          <p:nvPr/>
        </p:nvSpPr>
        <p:spPr>
          <a:xfrm>
            <a:off x="11020320" y="2413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619" name="Ellipse 4"/>
          <p:cNvSpPr/>
          <p:nvPr/>
        </p:nvSpPr>
        <p:spPr>
          <a:xfrm>
            <a:off x="11029680" y="190548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c7c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Rectangle 1"/>
          <p:cNvSpPr/>
          <p:nvPr/>
        </p:nvSpPr>
        <p:spPr>
          <a:xfrm flipV="1">
            <a:off x="0" y="-3240"/>
            <a:ext cx="12191760" cy="6860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1" name="Freeform 4"/>
          <p:cNvSpPr/>
          <p:nvPr/>
        </p:nvSpPr>
        <p:spPr>
          <a:xfrm flipV="1">
            <a:off x="1247040" y="-360"/>
            <a:ext cx="9468360" cy="6858000"/>
          </a:xfrm>
          <a:custGeom>
            <a:avLst/>
            <a:gdLst/>
            <a:ah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2" name="Freeform 5"/>
          <p:cNvSpPr/>
          <p:nvPr/>
        </p:nvSpPr>
        <p:spPr>
          <a:xfrm flipV="1">
            <a:off x="0" y="-360"/>
            <a:ext cx="9324720" cy="6858000"/>
          </a:xfrm>
          <a:custGeom>
            <a:avLst/>
            <a:gdLst/>
            <a:ahLst/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3" name="Forme en L 8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Forme en L 9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5" name="Forme en L 10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6" name="Forme en L 11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7" name="Forme en L 12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8" name="Forme en L 13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9" name="Forme en L 14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30" name="Image 8" descr="Une image contenant texte, clipart&#10;&#10;Description générée automatiquement"/>
          <p:cNvPicPr/>
          <p:nvPr/>
        </p:nvPicPr>
        <p:blipFill>
          <a:blip r:embed="rId1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sp>
        <p:nvSpPr>
          <p:cNvPr id="631" name="ZoneTexte 8"/>
          <p:cNvSpPr/>
          <p:nvPr/>
        </p:nvSpPr>
        <p:spPr>
          <a:xfrm>
            <a:off x="5850360" y="634752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18 sur 20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32" name="Ellipse 19"/>
          <p:cNvSpPr/>
          <p:nvPr/>
        </p:nvSpPr>
        <p:spPr>
          <a:xfrm>
            <a:off x="11510640" y="311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3" name="Ellipse 20"/>
          <p:cNvSpPr/>
          <p:nvPr/>
        </p:nvSpPr>
        <p:spPr>
          <a:xfrm>
            <a:off x="11510640" y="856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4" name="Ellipse 21"/>
          <p:cNvSpPr/>
          <p:nvPr/>
        </p:nvSpPr>
        <p:spPr>
          <a:xfrm>
            <a:off x="11506680" y="1354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5" name="Ellipse 26"/>
          <p:cNvSpPr/>
          <p:nvPr/>
        </p:nvSpPr>
        <p:spPr>
          <a:xfrm>
            <a:off x="11507040" y="18993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6" name="Ellipse 28"/>
          <p:cNvSpPr/>
          <p:nvPr/>
        </p:nvSpPr>
        <p:spPr>
          <a:xfrm>
            <a:off x="11507040" y="2413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7" name="Ellipse 30"/>
          <p:cNvSpPr/>
          <p:nvPr/>
        </p:nvSpPr>
        <p:spPr>
          <a:xfrm>
            <a:off x="11033280" y="320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Ellipse 45"/>
          <p:cNvSpPr/>
          <p:nvPr/>
        </p:nvSpPr>
        <p:spPr>
          <a:xfrm>
            <a:off x="11033280" y="865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9" name="Ellipse 48"/>
          <p:cNvSpPr/>
          <p:nvPr/>
        </p:nvSpPr>
        <p:spPr>
          <a:xfrm>
            <a:off x="11029320" y="1363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0" name="Ellipse 50"/>
          <p:cNvSpPr/>
          <p:nvPr/>
        </p:nvSpPr>
        <p:spPr>
          <a:xfrm>
            <a:off x="11029680" y="19083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" name="Ellipse 52"/>
          <p:cNvSpPr/>
          <p:nvPr/>
        </p:nvSpPr>
        <p:spPr>
          <a:xfrm>
            <a:off x="11020320" y="2413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642" name="Ellipse 54"/>
          <p:cNvSpPr/>
          <p:nvPr/>
        </p:nvSpPr>
        <p:spPr>
          <a:xfrm>
            <a:off x="11029680" y="190548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643" name=""/>
          <p:cNvSpPr txBox="1"/>
          <p:nvPr/>
        </p:nvSpPr>
        <p:spPr>
          <a:xfrm>
            <a:off x="720000" y="360000"/>
            <a:ext cx="7200000" cy="71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4200" spc="-1" strike="noStrike">
                <a:solidFill>
                  <a:srgbClr val="ffffff"/>
                </a:solidFill>
                <a:latin typeface="Calibri"/>
              </a:rPr>
              <a:t>Automation Studio</a:t>
            </a:r>
            <a:endParaRPr b="1" lang="fr-FR" sz="42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44" name="" descr=""/>
          <p:cNvPicPr/>
          <p:nvPr/>
        </p:nvPicPr>
        <p:blipFill>
          <a:blip r:embed="rId2"/>
          <a:stretch/>
        </p:blipFill>
        <p:spPr>
          <a:xfrm>
            <a:off x="180000" y="3470760"/>
            <a:ext cx="6914880" cy="1209240"/>
          </a:xfrm>
          <a:prstGeom prst="rect">
            <a:avLst/>
          </a:prstGeom>
          <a:ln w="0">
            <a:noFill/>
          </a:ln>
        </p:spPr>
      </p:pic>
      <p:pic>
        <p:nvPicPr>
          <p:cNvPr id="645" name="" descr=""/>
          <p:cNvPicPr/>
          <p:nvPr/>
        </p:nvPicPr>
        <p:blipFill>
          <a:blip r:embed="rId3"/>
          <a:stretch/>
        </p:blipFill>
        <p:spPr>
          <a:xfrm>
            <a:off x="0" y="1620000"/>
            <a:ext cx="8100000" cy="798480"/>
          </a:xfrm>
          <a:prstGeom prst="rect">
            <a:avLst/>
          </a:prstGeom>
          <a:ln w="0">
            <a:noFill/>
          </a:ln>
        </p:spPr>
      </p:pic>
      <p:pic>
        <p:nvPicPr>
          <p:cNvPr id="646" name="" descr=""/>
          <p:cNvPicPr/>
          <p:nvPr/>
        </p:nvPicPr>
        <p:blipFill>
          <a:blip r:embed="rId4"/>
          <a:stretch/>
        </p:blipFill>
        <p:spPr>
          <a:xfrm>
            <a:off x="0" y="1620000"/>
            <a:ext cx="8100000" cy="798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c7c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Rectangle 3"/>
          <p:cNvSpPr/>
          <p:nvPr/>
        </p:nvSpPr>
        <p:spPr>
          <a:xfrm flipV="1">
            <a:off x="0" y="-3240"/>
            <a:ext cx="12191760" cy="6860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8" name="Freeform 6"/>
          <p:cNvSpPr/>
          <p:nvPr/>
        </p:nvSpPr>
        <p:spPr>
          <a:xfrm flipV="1">
            <a:off x="1247040" y="-360"/>
            <a:ext cx="9468360" cy="6858000"/>
          </a:xfrm>
          <a:custGeom>
            <a:avLst/>
            <a:gdLst/>
            <a:ah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9" name="Freeform 7"/>
          <p:cNvSpPr/>
          <p:nvPr/>
        </p:nvSpPr>
        <p:spPr>
          <a:xfrm flipV="1">
            <a:off x="0" y="-360"/>
            <a:ext cx="9324720" cy="6858000"/>
          </a:xfrm>
          <a:custGeom>
            <a:avLst/>
            <a:gdLst/>
            <a:ahLst/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Forme en L 16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1" name="Forme en L 17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2" name="Forme en L 18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3" name="Forme en L 19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Forme en L 20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5" name="Forme en L 21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6" name="Forme en L 22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57" name="Image 3" descr="Une image contenant texte, clipart&#10;&#10;Description générée automatiquement"/>
          <p:cNvPicPr/>
          <p:nvPr/>
        </p:nvPicPr>
        <p:blipFill>
          <a:blip r:embed="rId1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sp>
        <p:nvSpPr>
          <p:cNvPr id="658" name="ZoneTexte 5"/>
          <p:cNvSpPr/>
          <p:nvPr/>
        </p:nvSpPr>
        <p:spPr>
          <a:xfrm>
            <a:off x="5850360" y="634752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18 sur 20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59" name="Ellipse 12"/>
          <p:cNvSpPr/>
          <p:nvPr/>
        </p:nvSpPr>
        <p:spPr>
          <a:xfrm>
            <a:off x="11510640" y="311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0" name="Ellipse 13"/>
          <p:cNvSpPr/>
          <p:nvPr/>
        </p:nvSpPr>
        <p:spPr>
          <a:xfrm>
            <a:off x="11510640" y="856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1" name="Ellipse 56"/>
          <p:cNvSpPr/>
          <p:nvPr/>
        </p:nvSpPr>
        <p:spPr>
          <a:xfrm>
            <a:off x="11506680" y="1354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2" name="Ellipse 57"/>
          <p:cNvSpPr/>
          <p:nvPr/>
        </p:nvSpPr>
        <p:spPr>
          <a:xfrm>
            <a:off x="11507040" y="18993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3" name="Ellipse 58"/>
          <p:cNvSpPr/>
          <p:nvPr/>
        </p:nvSpPr>
        <p:spPr>
          <a:xfrm>
            <a:off x="11507040" y="2413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4" name="Ellipse 59"/>
          <p:cNvSpPr/>
          <p:nvPr/>
        </p:nvSpPr>
        <p:spPr>
          <a:xfrm>
            <a:off x="11033280" y="320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5" name="Ellipse 60"/>
          <p:cNvSpPr/>
          <p:nvPr/>
        </p:nvSpPr>
        <p:spPr>
          <a:xfrm>
            <a:off x="11033280" y="865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6" name="Ellipse 61"/>
          <p:cNvSpPr/>
          <p:nvPr/>
        </p:nvSpPr>
        <p:spPr>
          <a:xfrm>
            <a:off x="11029320" y="1363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7" name="Ellipse 62"/>
          <p:cNvSpPr/>
          <p:nvPr/>
        </p:nvSpPr>
        <p:spPr>
          <a:xfrm>
            <a:off x="11029680" y="19083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8" name="Ellipse 63"/>
          <p:cNvSpPr/>
          <p:nvPr/>
        </p:nvSpPr>
        <p:spPr>
          <a:xfrm>
            <a:off x="11020320" y="2413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669" name="Ellipse 64"/>
          <p:cNvSpPr/>
          <p:nvPr/>
        </p:nvSpPr>
        <p:spPr>
          <a:xfrm>
            <a:off x="11029680" y="190548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670" name=""/>
          <p:cNvSpPr txBox="1"/>
          <p:nvPr/>
        </p:nvSpPr>
        <p:spPr>
          <a:xfrm>
            <a:off x="720000" y="187920"/>
            <a:ext cx="7200000" cy="71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4200" spc="-1" strike="noStrike">
                <a:solidFill>
                  <a:srgbClr val="ffffff"/>
                </a:solidFill>
                <a:latin typeface="Calibri"/>
              </a:rPr>
              <a:t>Automation Studio</a:t>
            </a:r>
            <a:endParaRPr b="1" lang="fr-FR" sz="42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71" name="" descr=""/>
          <p:cNvPicPr/>
          <p:nvPr/>
        </p:nvPicPr>
        <p:blipFill>
          <a:blip r:embed="rId2"/>
          <a:stretch/>
        </p:blipFill>
        <p:spPr>
          <a:xfrm>
            <a:off x="2700000" y="3394800"/>
            <a:ext cx="2924640" cy="3085200"/>
          </a:xfrm>
          <a:prstGeom prst="rect">
            <a:avLst/>
          </a:prstGeom>
          <a:ln w="0">
            <a:noFill/>
          </a:ln>
        </p:spPr>
      </p:pic>
      <p:pic>
        <p:nvPicPr>
          <p:cNvPr id="672" name="" descr=""/>
          <p:cNvPicPr/>
          <p:nvPr/>
        </p:nvPicPr>
        <p:blipFill>
          <a:blip r:embed="rId3"/>
          <a:stretch/>
        </p:blipFill>
        <p:spPr>
          <a:xfrm>
            <a:off x="720000" y="972360"/>
            <a:ext cx="7020000" cy="226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c7c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Rectangle 5"/>
          <p:cNvSpPr/>
          <p:nvPr/>
        </p:nvSpPr>
        <p:spPr>
          <a:xfrm flipV="1">
            <a:off x="0" y="-3240"/>
            <a:ext cx="12191760" cy="6860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4" name="Freeform 8"/>
          <p:cNvSpPr/>
          <p:nvPr/>
        </p:nvSpPr>
        <p:spPr>
          <a:xfrm flipV="1">
            <a:off x="1247040" y="-360"/>
            <a:ext cx="9468360" cy="6858000"/>
          </a:xfrm>
          <a:custGeom>
            <a:avLst/>
            <a:gdLst/>
            <a:ah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5" name="Freeform 9"/>
          <p:cNvSpPr/>
          <p:nvPr/>
        </p:nvSpPr>
        <p:spPr>
          <a:xfrm flipV="1">
            <a:off x="0" y="-360"/>
            <a:ext cx="9324720" cy="6858000"/>
          </a:xfrm>
          <a:custGeom>
            <a:avLst/>
            <a:gdLst/>
            <a:ahLst/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6" name="Forme en L 23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7" name="Forme en L 24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8" name="Forme en L 2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79" name="Forme en L 26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0" name="Forme en L 27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1" name="Forme en L 28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2" name="Forme en L 29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83" name="Image 9" descr="Une image contenant texte, clipart&#10;&#10;Description générée automatiquement"/>
          <p:cNvPicPr/>
          <p:nvPr/>
        </p:nvPicPr>
        <p:blipFill>
          <a:blip r:embed="rId1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sp>
        <p:nvSpPr>
          <p:cNvPr id="684" name="ZoneTexte 9"/>
          <p:cNvSpPr/>
          <p:nvPr/>
        </p:nvSpPr>
        <p:spPr>
          <a:xfrm>
            <a:off x="5850360" y="634752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18 sur 20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85" name="Ellipse 65"/>
          <p:cNvSpPr/>
          <p:nvPr/>
        </p:nvSpPr>
        <p:spPr>
          <a:xfrm>
            <a:off x="11510640" y="311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6" name="Ellipse 66"/>
          <p:cNvSpPr/>
          <p:nvPr/>
        </p:nvSpPr>
        <p:spPr>
          <a:xfrm>
            <a:off x="11510640" y="856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7" name="Ellipse 67"/>
          <p:cNvSpPr/>
          <p:nvPr/>
        </p:nvSpPr>
        <p:spPr>
          <a:xfrm>
            <a:off x="11506680" y="1354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8" name="Ellipse 68"/>
          <p:cNvSpPr/>
          <p:nvPr/>
        </p:nvSpPr>
        <p:spPr>
          <a:xfrm>
            <a:off x="11507040" y="18993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89" name="Ellipse 69"/>
          <p:cNvSpPr/>
          <p:nvPr/>
        </p:nvSpPr>
        <p:spPr>
          <a:xfrm>
            <a:off x="11507040" y="2413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0" name="Ellipse 70"/>
          <p:cNvSpPr/>
          <p:nvPr/>
        </p:nvSpPr>
        <p:spPr>
          <a:xfrm>
            <a:off x="11033280" y="320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1" name="Ellipse 71"/>
          <p:cNvSpPr/>
          <p:nvPr/>
        </p:nvSpPr>
        <p:spPr>
          <a:xfrm>
            <a:off x="11033280" y="865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2" name="Ellipse 72"/>
          <p:cNvSpPr/>
          <p:nvPr/>
        </p:nvSpPr>
        <p:spPr>
          <a:xfrm>
            <a:off x="11029320" y="1363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3" name="Ellipse 73"/>
          <p:cNvSpPr/>
          <p:nvPr/>
        </p:nvSpPr>
        <p:spPr>
          <a:xfrm>
            <a:off x="11029680" y="19083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94" name="Ellipse 74"/>
          <p:cNvSpPr/>
          <p:nvPr/>
        </p:nvSpPr>
        <p:spPr>
          <a:xfrm>
            <a:off x="11020320" y="2413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695" name="Ellipse 75"/>
          <p:cNvSpPr/>
          <p:nvPr/>
        </p:nvSpPr>
        <p:spPr>
          <a:xfrm>
            <a:off x="11029680" y="190548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696" name=""/>
          <p:cNvSpPr txBox="1"/>
          <p:nvPr/>
        </p:nvSpPr>
        <p:spPr>
          <a:xfrm>
            <a:off x="720000" y="360000"/>
            <a:ext cx="7200000" cy="7120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1" lang="fr-FR" sz="4200" spc="-1" strike="noStrike">
                <a:solidFill>
                  <a:srgbClr val="ffffff"/>
                </a:solidFill>
                <a:latin typeface="Calibri"/>
              </a:rPr>
              <a:t>Automation Studio</a:t>
            </a:r>
            <a:endParaRPr b="1" lang="fr-FR" sz="4200" spc="-1" strike="noStrike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697" name="" descr=""/>
          <p:cNvPicPr/>
          <p:nvPr/>
        </p:nvPicPr>
        <p:blipFill>
          <a:blip r:embed="rId2"/>
          <a:stretch/>
        </p:blipFill>
        <p:spPr>
          <a:xfrm>
            <a:off x="267840" y="1277640"/>
            <a:ext cx="4772160" cy="3762360"/>
          </a:xfrm>
          <a:prstGeom prst="rect">
            <a:avLst/>
          </a:prstGeom>
          <a:ln w="0">
            <a:noFill/>
          </a:ln>
        </p:spPr>
      </p:pic>
      <p:pic>
        <p:nvPicPr>
          <p:cNvPr id="698" name="" descr=""/>
          <p:cNvPicPr/>
          <p:nvPr/>
        </p:nvPicPr>
        <p:blipFill>
          <a:blip r:embed="rId3"/>
          <a:srcRect l="0" t="5380" r="0" b="74293"/>
          <a:stretch/>
        </p:blipFill>
        <p:spPr>
          <a:xfrm>
            <a:off x="2700000" y="5040360"/>
            <a:ext cx="9163800" cy="899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c7c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Rectangle 26"/>
          <p:cNvSpPr/>
          <p:nvPr/>
        </p:nvSpPr>
        <p:spPr>
          <a:xfrm flipV="1">
            <a:off x="0" y="-3240"/>
            <a:ext cx="12191760" cy="6860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0" name="Freeform 3"/>
          <p:cNvSpPr/>
          <p:nvPr/>
        </p:nvSpPr>
        <p:spPr>
          <a:xfrm flipV="1">
            <a:off x="1247040" y="-360"/>
            <a:ext cx="9468360" cy="6858000"/>
          </a:xfrm>
          <a:custGeom>
            <a:avLst/>
            <a:gdLst/>
            <a:ah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1" name="Freeform 16"/>
          <p:cNvSpPr/>
          <p:nvPr/>
        </p:nvSpPr>
        <p:spPr>
          <a:xfrm flipV="1">
            <a:off x="0" y="-360"/>
            <a:ext cx="9324720" cy="6858000"/>
          </a:xfrm>
          <a:custGeom>
            <a:avLst/>
            <a:gdLst/>
            <a:ahLst/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2" name="PlaceHolder 1"/>
          <p:cNvSpPr>
            <a:spLocks noGrp="1"/>
          </p:cNvSpPr>
          <p:nvPr>
            <p:ph type="title"/>
          </p:nvPr>
        </p:nvSpPr>
        <p:spPr>
          <a:xfrm>
            <a:off x="720000" y="491760"/>
            <a:ext cx="6437520" cy="742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6000"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alibri Light"/>
              </a:rPr>
              <a:t>Livre de recettes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3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4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5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6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7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8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09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10" name="Image 5" descr="Une image contenant texte, clipart&#10;&#10;Description générée automatiquement"/>
          <p:cNvPicPr/>
          <p:nvPr/>
        </p:nvPicPr>
        <p:blipFill>
          <a:blip r:embed="rId1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sp>
        <p:nvSpPr>
          <p:cNvPr id="711" name="ZoneTexte 2"/>
          <p:cNvSpPr/>
          <p:nvPr/>
        </p:nvSpPr>
        <p:spPr>
          <a:xfrm>
            <a:off x="6398640" y="634752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20 sur 20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712" name="Ellipse 11"/>
          <p:cNvSpPr/>
          <p:nvPr/>
        </p:nvSpPr>
        <p:spPr>
          <a:xfrm>
            <a:off x="11510640" y="311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3" name="Ellipse 15"/>
          <p:cNvSpPr/>
          <p:nvPr/>
        </p:nvSpPr>
        <p:spPr>
          <a:xfrm>
            <a:off x="11510640" y="856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4" name="Ellipse 22"/>
          <p:cNvSpPr/>
          <p:nvPr/>
        </p:nvSpPr>
        <p:spPr>
          <a:xfrm>
            <a:off x="11506680" y="1354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5" name="Ellipse 24"/>
          <p:cNvSpPr/>
          <p:nvPr/>
        </p:nvSpPr>
        <p:spPr>
          <a:xfrm>
            <a:off x="11507040" y="18993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6" name="Ellipse 25"/>
          <p:cNvSpPr/>
          <p:nvPr/>
        </p:nvSpPr>
        <p:spPr>
          <a:xfrm>
            <a:off x="11507040" y="2413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7" name="Ellipse 34"/>
          <p:cNvSpPr/>
          <p:nvPr/>
        </p:nvSpPr>
        <p:spPr>
          <a:xfrm>
            <a:off x="11033280" y="320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8" name="Ellipse 35"/>
          <p:cNvSpPr/>
          <p:nvPr/>
        </p:nvSpPr>
        <p:spPr>
          <a:xfrm>
            <a:off x="11033280" y="865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19" name="Ellipse 36"/>
          <p:cNvSpPr/>
          <p:nvPr/>
        </p:nvSpPr>
        <p:spPr>
          <a:xfrm>
            <a:off x="11029320" y="136368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0" name="Ellipse 37"/>
          <p:cNvSpPr/>
          <p:nvPr/>
        </p:nvSpPr>
        <p:spPr>
          <a:xfrm>
            <a:off x="11029680" y="19083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1" name="Ellipse 38"/>
          <p:cNvSpPr/>
          <p:nvPr/>
        </p:nvSpPr>
        <p:spPr>
          <a:xfrm>
            <a:off x="11029680" y="242244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722" name="Image 10" descr="Une image contenant table&#10;&#10;Description générée automatiquement"/>
          <p:cNvPicPr/>
          <p:nvPr/>
        </p:nvPicPr>
        <p:blipFill>
          <a:blip r:embed="rId2"/>
          <a:stretch/>
        </p:blipFill>
        <p:spPr>
          <a:xfrm>
            <a:off x="682200" y="1305720"/>
            <a:ext cx="5920920" cy="444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2555640" y="1441800"/>
            <a:ext cx="7080480" cy="3973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c00000"/>
                </a:solidFill>
                <a:latin typeface="Calibri Light"/>
              </a:rPr>
              <a:t>Organisation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6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8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9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0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1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2" name="ZoneTexte 2"/>
          <p:cNvSpPr/>
          <p:nvPr/>
        </p:nvSpPr>
        <p:spPr>
          <a:xfrm>
            <a:off x="5743440" y="6357240"/>
            <a:ext cx="107532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fld id="{46013D1B-C4C8-492A-9D64-3871B773A078}" type="slidenum">
              <a:rPr b="0" lang="fr-FR" sz="1800" spc="-1" strike="noStrike">
                <a:solidFill>
                  <a:srgbClr val="ffffff"/>
                </a:solidFill>
                <a:latin typeface="Calibri"/>
              </a:rPr>
              <a:t>3</a:t>
            </a:fld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 / 18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2" dur="indefinite" restart="never" nodeType="tmRoot">
          <p:childTnLst>
            <p:seq>
              <p:cTn id="13" dur="indefinite" nodeType="mainSeq"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nodeType="withEffect" fill="hold" presetClass="entr" presetID="10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8" dur="4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720000" y="491760"/>
            <a:ext cx="6437520" cy="742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8000"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000000"/>
                </a:solidFill>
                <a:latin typeface="Calibri Light"/>
              </a:rPr>
              <a:t>Organisation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7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8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9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31" name="Image 5" descr="Une image contenant texte, clipart&#10;&#10;Description générée automatiquement"/>
          <p:cNvPicPr/>
          <p:nvPr/>
        </p:nvPicPr>
        <p:blipFill>
          <a:blip r:embed="rId1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pic>
        <p:nvPicPr>
          <p:cNvPr id="132" name="Image 6" descr=""/>
          <p:cNvPicPr/>
          <p:nvPr/>
        </p:nvPicPr>
        <p:blipFill>
          <a:blip r:embed="rId2"/>
          <a:stretch/>
        </p:blipFill>
        <p:spPr>
          <a:xfrm>
            <a:off x="591120" y="1617480"/>
            <a:ext cx="8047080" cy="4069080"/>
          </a:xfrm>
          <a:prstGeom prst="rect">
            <a:avLst/>
          </a:prstGeom>
          <a:ln w="0">
            <a:noFill/>
          </a:ln>
        </p:spPr>
      </p:pic>
      <p:sp>
        <p:nvSpPr>
          <p:cNvPr id="133" name="ZoneTexte 1"/>
          <p:cNvSpPr/>
          <p:nvPr/>
        </p:nvSpPr>
        <p:spPr>
          <a:xfrm>
            <a:off x="11006640" y="3758040"/>
            <a:ext cx="8942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fld id="{E9092ADD-D34E-43CE-9DCB-71BD7F0A4E46}" type="slidenum">
              <a:rPr b="0" lang="fr-FR" sz="1800" spc="-1" strike="noStrike">
                <a:solidFill>
                  <a:srgbClr val="000000"/>
                </a:solidFill>
                <a:latin typeface="Calibri"/>
              </a:rPr>
              <a:t>&lt;numéro&gt;</a:t>
            </a:fld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 / 18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720000" y="491760"/>
            <a:ext cx="6437520" cy="742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88000"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000000"/>
                </a:solidFill>
                <a:latin typeface="Calibri Light"/>
              </a:rPr>
              <a:t>Organisation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6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8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9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0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1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42" name="Image 5" descr="Une image contenant texte, clipart&#10;&#10;Description générée automatiquement"/>
          <p:cNvPicPr/>
          <p:nvPr/>
        </p:nvPicPr>
        <p:blipFill>
          <a:blip r:embed="rId1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sp>
        <p:nvSpPr>
          <p:cNvPr id="143" name="ZoneTexte 1"/>
          <p:cNvSpPr/>
          <p:nvPr/>
        </p:nvSpPr>
        <p:spPr>
          <a:xfrm>
            <a:off x="11006640" y="3758040"/>
            <a:ext cx="894240" cy="364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fld id="{B7E8AE07-FF9C-40EA-903D-29BBE7B732F4}" type="slidenum">
              <a:rPr b="0" lang="fr-FR" sz="1800" spc="-1" strike="noStrike">
                <a:solidFill>
                  <a:srgbClr val="000000"/>
                </a:solidFill>
                <a:latin typeface="Calibri"/>
              </a:rPr>
              <a:t>&lt;numéro&gt;</a:t>
            </a:fld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 / 18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44" name="Picture 6" descr="Dockhunt | Discord"/>
          <p:cNvPicPr/>
          <p:nvPr/>
        </p:nvPicPr>
        <p:blipFill>
          <a:blip r:embed="rId2"/>
          <a:stretch/>
        </p:blipFill>
        <p:spPr>
          <a:xfrm>
            <a:off x="4167000" y="0"/>
            <a:ext cx="1405080" cy="1405080"/>
          </a:xfrm>
          <a:prstGeom prst="rect">
            <a:avLst/>
          </a:prstGeom>
          <a:ln w="0">
            <a:noFill/>
          </a:ln>
        </p:spPr>
      </p:pic>
      <p:pic>
        <p:nvPicPr>
          <p:cNvPr id="145" name="Image 4" descr=""/>
          <p:cNvPicPr/>
          <p:nvPr/>
        </p:nvPicPr>
        <p:blipFill>
          <a:blip r:embed="rId3"/>
          <a:srcRect l="0" t="0" r="12268" b="2563"/>
          <a:stretch/>
        </p:blipFill>
        <p:spPr>
          <a:xfrm>
            <a:off x="395640" y="1361520"/>
            <a:ext cx="7338240" cy="5173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4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Freeform: Shape 35"/>
          <p:cNvSpPr/>
          <p:nvPr/>
        </p:nvSpPr>
        <p:spPr>
          <a:xfrm>
            <a:off x="1953720" y="0"/>
            <a:ext cx="8283960" cy="6857640"/>
          </a:xfrm>
          <a:custGeom>
            <a:avLst/>
            <a:gdLst/>
            <a:ahLst/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7" name="Freeform: Shape 37"/>
          <p:cNvSpPr/>
          <p:nvPr/>
        </p:nvSpPr>
        <p:spPr>
          <a:xfrm>
            <a:off x="2118240" y="0"/>
            <a:ext cx="7954920" cy="6857640"/>
          </a:xfrm>
          <a:custGeom>
            <a:avLst/>
            <a:gdLst/>
            <a:ahLst/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2555640" y="1441800"/>
            <a:ext cx="7080480" cy="3973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c00000"/>
                </a:solidFill>
                <a:latin typeface="Calibri Light"/>
              </a:rPr>
              <a:t>Présentation de Manitou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0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1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2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3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4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5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6" name="ZoneTexte 4"/>
          <p:cNvSpPr/>
          <p:nvPr/>
        </p:nvSpPr>
        <p:spPr>
          <a:xfrm>
            <a:off x="5565960" y="648540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3 sur 20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withEffect" fill="hold" presetClass="entr" presetID="10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5" dur="4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c7c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Rectangle 26"/>
          <p:cNvSpPr/>
          <p:nvPr/>
        </p:nvSpPr>
        <p:spPr>
          <a:xfrm flipV="1">
            <a:off x="0" y="-3240"/>
            <a:ext cx="12191760" cy="6860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8" name="Freeform 3"/>
          <p:cNvSpPr/>
          <p:nvPr/>
        </p:nvSpPr>
        <p:spPr>
          <a:xfrm flipV="1">
            <a:off x="1247040" y="-360"/>
            <a:ext cx="9468360" cy="6858000"/>
          </a:xfrm>
          <a:custGeom>
            <a:avLst/>
            <a:gdLst/>
            <a:ah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59" name="Freeform 16"/>
          <p:cNvSpPr/>
          <p:nvPr/>
        </p:nvSpPr>
        <p:spPr>
          <a:xfrm flipV="1">
            <a:off x="0" y="-360"/>
            <a:ext cx="9324720" cy="6858000"/>
          </a:xfrm>
          <a:custGeom>
            <a:avLst/>
            <a:gdLst/>
            <a:ahLst/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720000" y="491760"/>
            <a:ext cx="6437520" cy="742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54000"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alibri Light"/>
              </a:rPr>
              <a:t>Présentation de Manitou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1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3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4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5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6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7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68" name="Image 5" descr="Une image contenant texte, clipart&#10;&#10;Description générée automatiquement"/>
          <p:cNvPicPr/>
          <p:nvPr/>
        </p:nvPicPr>
        <p:blipFill>
          <a:blip r:embed="rId1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sp>
        <p:nvSpPr>
          <p:cNvPr id="169" name="ZoneTexte 1"/>
          <p:cNvSpPr/>
          <p:nvPr/>
        </p:nvSpPr>
        <p:spPr>
          <a:xfrm>
            <a:off x="777600" y="1870560"/>
            <a:ext cx="6158520" cy="3350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0" lang="fr-FR" sz="28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- Manitou Group est </a:t>
            </a:r>
            <a:r>
              <a:rPr b="1" lang="fr-FR" sz="2800" spc="-1" strike="noStrike">
                <a:solidFill>
                  <a:srgbClr val="c00000"/>
                </a:solidFill>
                <a:latin typeface="Times New Roman"/>
                <a:ea typeface="Times New Roman"/>
              </a:rPr>
              <a:t>français</a:t>
            </a:r>
            <a:r>
              <a:rPr b="0" lang="fr-FR" sz="28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.</a:t>
            </a:r>
            <a:endParaRPr b="0" lang="fr-FR" sz="2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FR" sz="2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fr-FR" sz="28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- conçoit, produit, distribue et assure</a:t>
            </a:r>
            <a:endParaRPr b="0" lang="fr-FR" sz="2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FR" sz="2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fr-FR" sz="28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- </a:t>
            </a:r>
            <a:r>
              <a:rPr b="0" lang="fr-FR" sz="2800" spc="-1" strike="noStrike">
                <a:solidFill>
                  <a:srgbClr val="c00000"/>
                </a:solidFill>
                <a:latin typeface="Times New Roman"/>
                <a:ea typeface="Times New Roman"/>
              </a:rPr>
              <a:t>4 400 </a:t>
            </a:r>
            <a:r>
              <a:rPr b="0" lang="fr-FR" sz="28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salariés  </a:t>
            </a:r>
            <a:endParaRPr b="0" lang="fr-FR" sz="2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endParaRPr b="0" lang="fr-FR" sz="2800" spc="-1" strike="noStrike">
              <a:latin typeface="Arial"/>
            </a:endParaRPr>
          </a:p>
          <a:p>
            <a:pPr algn="just">
              <a:lnSpc>
                <a:spcPct val="100000"/>
              </a:lnSpc>
              <a:buNone/>
            </a:pPr>
            <a:r>
              <a:rPr b="0" lang="fr-FR" sz="28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- </a:t>
            </a:r>
            <a:r>
              <a:rPr b="0" lang="fr-FR" sz="2800" spc="-1" strike="noStrike">
                <a:solidFill>
                  <a:srgbClr val="c00000"/>
                </a:solidFill>
                <a:latin typeface="Times New Roman"/>
                <a:ea typeface="Times New Roman"/>
              </a:rPr>
              <a:t>5</a:t>
            </a:r>
            <a:r>
              <a:rPr b="0" lang="fr-FR" sz="28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 sites de production en France. </a:t>
            </a:r>
            <a:endParaRPr b="0" lang="fr-FR" sz="2800" spc="-1" strike="noStrike">
              <a:latin typeface="Arial"/>
            </a:endParaRPr>
          </a:p>
          <a:p>
            <a:pPr>
              <a:lnSpc>
                <a:spcPct val="100000"/>
              </a:lnSpc>
              <a:buNone/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170" name="ZoneTexte 4"/>
          <p:cNvSpPr/>
          <p:nvPr/>
        </p:nvSpPr>
        <p:spPr>
          <a:xfrm>
            <a:off x="5556600" y="642096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4 sur 20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5454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Freeform: Shape 35"/>
          <p:cNvSpPr/>
          <p:nvPr/>
        </p:nvSpPr>
        <p:spPr>
          <a:xfrm>
            <a:off x="1953720" y="0"/>
            <a:ext cx="8283960" cy="6857640"/>
          </a:xfrm>
          <a:custGeom>
            <a:avLst/>
            <a:gdLst/>
            <a:ahLst/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2" name="Freeform: Shape 37"/>
          <p:cNvSpPr/>
          <p:nvPr/>
        </p:nvSpPr>
        <p:spPr>
          <a:xfrm>
            <a:off x="2118240" y="0"/>
            <a:ext cx="7954920" cy="6857640"/>
          </a:xfrm>
          <a:custGeom>
            <a:avLst/>
            <a:gdLst/>
            <a:ahLst/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2555640" y="1441800"/>
            <a:ext cx="7080480" cy="3973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p>
            <a:pPr algn="ctr"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c00000"/>
                </a:solidFill>
                <a:latin typeface="Calibri Light"/>
              </a:rPr>
              <a:t>Présentation du besoin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4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5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6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7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8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79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0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1" name="ZoneTexte 4"/>
          <p:cNvSpPr/>
          <p:nvPr/>
        </p:nvSpPr>
        <p:spPr>
          <a:xfrm>
            <a:off x="5565960" y="630180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5 sur 20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6" dur="indefinite" restart="never" nodeType="tmRoot">
          <p:childTnLst>
            <p:seq>
              <p:cTn id="27" dur="indefinite" nodeType="mainSeq"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nodeType="withEffect" fill="hold" presetClass="entr" presetID="10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2" dur="4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c7c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 26"/>
          <p:cNvSpPr/>
          <p:nvPr/>
        </p:nvSpPr>
        <p:spPr>
          <a:xfrm flipV="1">
            <a:off x="0" y="-3240"/>
            <a:ext cx="12191760" cy="68608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3" name="Freeform 3"/>
          <p:cNvSpPr/>
          <p:nvPr/>
        </p:nvSpPr>
        <p:spPr>
          <a:xfrm flipV="1">
            <a:off x="1247040" y="-360"/>
            <a:ext cx="9468360" cy="6858000"/>
          </a:xfrm>
          <a:custGeom>
            <a:avLst/>
            <a:gdLst/>
            <a:ahLst/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4" name="Freeform 16"/>
          <p:cNvSpPr/>
          <p:nvPr/>
        </p:nvSpPr>
        <p:spPr>
          <a:xfrm flipV="1">
            <a:off x="0" y="-360"/>
            <a:ext cx="9324720" cy="6858000"/>
          </a:xfrm>
          <a:custGeom>
            <a:avLst/>
            <a:gdLst/>
            <a:ahLst/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720000" y="491760"/>
            <a:ext cx="6437520" cy="74232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rmAutofit fontScale="69000"/>
          </a:bodyPr>
          <a:p>
            <a:pPr>
              <a:lnSpc>
                <a:spcPct val="90000"/>
              </a:lnSpc>
              <a:buNone/>
            </a:pPr>
            <a:r>
              <a:rPr b="1" lang="en-US" sz="5400" spc="-1" strike="noStrike">
                <a:solidFill>
                  <a:srgbClr val="ffffff"/>
                </a:solidFill>
                <a:latin typeface="Calibri Light"/>
              </a:rPr>
              <a:t>Présentation du besoin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Forme en L 15"/>
          <p:cNvSpPr/>
          <p:nvPr/>
        </p:nvSpPr>
        <p:spPr>
          <a:xfrm rot="18837600">
            <a:off x="7045560" y="75794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Forme en L 15"/>
          <p:cNvSpPr/>
          <p:nvPr/>
        </p:nvSpPr>
        <p:spPr>
          <a:xfrm rot="18837600">
            <a:off x="852624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8" name="Forme en L 15"/>
          <p:cNvSpPr/>
          <p:nvPr/>
        </p:nvSpPr>
        <p:spPr>
          <a:xfrm rot="13873800">
            <a:off x="59184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9" name="Forme en L 15"/>
          <p:cNvSpPr/>
          <p:nvPr/>
        </p:nvSpPr>
        <p:spPr>
          <a:xfrm rot="13873800">
            <a:off x="-89496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0" name="Forme en L 15"/>
          <p:cNvSpPr/>
          <p:nvPr/>
        </p:nvSpPr>
        <p:spPr>
          <a:xfrm rot="18837600">
            <a:off x="8491320" y="724104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r" blurRad="50760" dir="1080000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1" name="Forme en L 15"/>
          <p:cNvSpPr/>
          <p:nvPr/>
        </p:nvSpPr>
        <p:spPr>
          <a:xfrm rot="13873800">
            <a:off x="557280" y="75870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92" name="Forme en L 15"/>
          <p:cNvSpPr/>
          <p:nvPr/>
        </p:nvSpPr>
        <p:spPr>
          <a:xfrm rot="13873800">
            <a:off x="-929520" y="7324200"/>
            <a:ext cx="4662360" cy="1669680"/>
          </a:xfrm>
          <a:custGeom>
            <a:avLst/>
            <a:gdLst/>
            <a:ahLst/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algn="l" blurRad="50760" dist="38160" rotWithShape="0" sx="102000" sy="102000">
              <a:srgbClr val="00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3" name="Image 5" descr="Une image contenant texte, clipart&#10;&#10;Description générée automatiquement"/>
          <p:cNvPicPr/>
          <p:nvPr/>
        </p:nvPicPr>
        <p:blipFill>
          <a:blip r:embed="rId1"/>
          <a:stretch/>
        </p:blipFill>
        <p:spPr>
          <a:xfrm>
            <a:off x="10194480" y="3245400"/>
            <a:ext cx="1675800" cy="363240"/>
          </a:xfrm>
          <a:prstGeom prst="rect">
            <a:avLst/>
          </a:prstGeom>
          <a:ln w="0">
            <a:noFill/>
          </a:ln>
        </p:spPr>
      </p:pic>
      <p:sp>
        <p:nvSpPr>
          <p:cNvPr id="194" name="ZoneTexte 1"/>
          <p:cNvSpPr/>
          <p:nvPr/>
        </p:nvSpPr>
        <p:spPr>
          <a:xfrm>
            <a:off x="1118880" y="2296440"/>
            <a:ext cx="181908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just">
              <a:lnSpc>
                <a:spcPct val="100000"/>
              </a:lnSpc>
              <a:buNone/>
            </a:pPr>
            <a:r>
              <a:rPr b="1" lang="fr-FR" sz="1800" spc="-1" strike="noStrike">
                <a:solidFill>
                  <a:srgbClr val="ffffff"/>
                </a:solidFill>
                <a:latin typeface="Times New Roman"/>
                <a:ea typeface="Times New Roman"/>
              </a:rPr>
              <a:t>tableau de bord 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195" name="Picture 22" descr=""/>
          <p:cNvPicPr/>
          <p:nvPr/>
        </p:nvPicPr>
        <p:blipFill>
          <a:blip r:embed="rId2"/>
          <a:srcRect l="4171" t="5766" r="3880" b="5861"/>
          <a:stretch/>
        </p:blipFill>
        <p:spPr>
          <a:xfrm>
            <a:off x="720000" y="2881080"/>
            <a:ext cx="2616480" cy="1455480"/>
          </a:xfrm>
          <a:prstGeom prst="rect">
            <a:avLst/>
          </a:prstGeom>
          <a:ln w="0">
            <a:noFill/>
          </a:ln>
        </p:spPr>
      </p:pic>
      <p:sp>
        <p:nvSpPr>
          <p:cNvPr id="196" name="Rectangle 11"/>
          <p:cNvSpPr/>
          <p:nvPr/>
        </p:nvSpPr>
        <p:spPr>
          <a:xfrm>
            <a:off x="4447080" y="2710440"/>
            <a:ext cx="2790000" cy="1866240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97" name="Image 6" descr=""/>
          <p:cNvPicPr/>
          <p:nvPr/>
        </p:nvPicPr>
        <p:blipFill>
          <a:blip r:embed="rId3"/>
          <a:stretch/>
        </p:blipFill>
        <p:spPr>
          <a:xfrm>
            <a:off x="4447080" y="2738520"/>
            <a:ext cx="2462040" cy="1866240"/>
          </a:xfrm>
          <a:prstGeom prst="rect">
            <a:avLst/>
          </a:prstGeom>
          <a:ln w="0">
            <a:noFill/>
          </a:ln>
        </p:spPr>
      </p:pic>
      <p:sp>
        <p:nvSpPr>
          <p:cNvPr id="198" name="ZoneTexte 10"/>
          <p:cNvSpPr/>
          <p:nvPr/>
        </p:nvSpPr>
        <p:spPr>
          <a:xfrm>
            <a:off x="4514040" y="2235960"/>
            <a:ext cx="2779560" cy="638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  <a:buNone/>
            </a:pPr>
            <a:r>
              <a:rPr b="1" lang="en-US" sz="1800" spc="-1" strike="noStrike">
                <a:solidFill>
                  <a:srgbClr val="ffffff"/>
                </a:solidFill>
                <a:latin typeface="Calibri"/>
              </a:rPr>
              <a:t>Chariot Elévateur Manitou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199" name="Ellipse 4"/>
          <p:cNvSpPr/>
          <p:nvPr/>
        </p:nvSpPr>
        <p:spPr>
          <a:xfrm>
            <a:off x="11510640" y="311760"/>
            <a:ext cx="359640" cy="359640"/>
          </a:xfrm>
          <a:prstGeom prst="ellipse">
            <a:avLst/>
          </a:prstGeom>
          <a:solidFill>
            <a:srgbClr val="c00000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0" name="Ellipse 7"/>
          <p:cNvSpPr/>
          <p:nvPr/>
        </p:nvSpPr>
        <p:spPr>
          <a:xfrm>
            <a:off x="11510640" y="856440"/>
            <a:ext cx="359640" cy="359640"/>
          </a:xfrm>
          <a:prstGeom prst="ellipse">
            <a:avLst/>
          </a:prstGeom>
          <a:solidFill>
            <a:schemeClr val="tx1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1" name="ZoneTexte 15"/>
          <p:cNvSpPr/>
          <p:nvPr/>
        </p:nvSpPr>
        <p:spPr>
          <a:xfrm>
            <a:off x="5850360" y="6347520"/>
            <a:ext cx="1069200" cy="639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spAutoFit/>
          </a:bodyPr>
          <a:p>
            <a:pPr>
              <a:lnSpc>
                <a:spcPct val="100000"/>
              </a:lnSpc>
              <a:buNone/>
            </a:pPr>
            <a:r>
              <a:rPr b="0" lang="fr-FR" sz="1800" spc="-1" strike="noStrike">
                <a:solidFill>
                  <a:srgbClr val="ffffff"/>
                </a:solidFill>
                <a:latin typeface="Calibri"/>
              </a:rPr>
              <a:t>6 sur 20</a:t>
            </a:r>
            <a:endParaRPr b="0" lang="fr-FR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15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LibreOffice/7.3.7.2$Linux_X86_64 LibreOffice_project/30$Build-2</Application>
  <AppVersion>15.0000</AppVersion>
  <Words>398</Words>
  <Paragraphs>94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2023-02-25T14:12:50Z</dcterms:created>
  <dc:creator/>
  <dc:description/>
  <dc:language>fr-FR</dc:language>
  <cp:lastModifiedBy/>
  <dcterms:modified xsi:type="dcterms:W3CDTF">2023-06-04T16:08:33Z</dcterms:modified>
  <cp:revision>427</cp:revision>
  <dc:subject/>
  <dc:title>Présentation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Grand écran</vt:lpwstr>
  </property>
  <property fmtid="{D5CDD505-2E9C-101B-9397-08002B2CF9AE}" pid="3" name="Slides">
    <vt:i4>26</vt:i4>
  </property>
</Properties>
</file>